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3" r:id="rId2"/>
  </p:sldMasterIdLst>
  <p:notesMasterIdLst>
    <p:notesMasterId r:id="rId17"/>
  </p:notesMasterIdLst>
  <p:sldIdLst>
    <p:sldId id="295" r:id="rId3"/>
    <p:sldId id="302" r:id="rId4"/>
    <p:sldId id="293" r:id="rId5"/>
    <p:sldId id="299" r:id="rId6"/>
    <p:sldId id="304" r:id="rId7"/>
    <p:sldId id="296" r:id="rId8"/>
    <p:sldId id="297" r:id="rId9"/>
    <p:sldId id="301" r:id="rId10"/>
    <p:sldId id="306" r:id="rId11"/>
    <p:sldId id="303" r:id="rId12"/>
    <p:sldId id="300" r:id="rId13"/>
    <p:sldId id="305" r:id="rId14"/>
    <p:sldId id="290" r:id="rId15"/>
    <p:sldId id="291" r:id="rId16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8846" autoAdjust="0"/>
  </p:normalViewPr>
  <p:slideViewPr>
    <p:cSldViewPr snapToGrid="0">
      <p:cViewPr>
        <p:scale>
          <a:sx n="99" d="100"/>
          <a:sy n="99" d="100"/>
        </p:scale>
        <p:origin x="-1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735F1-93B3-42AD-93FC-0EBC316D367F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BA26C-BC4F-40E5-9234-8699B8690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24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BA26C-BC4F-40E5-9234-8699B8690C9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BA26C-BC4F-40E5-9234-8699B8690C9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91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BA26C-BC4F-40E5-9234-8699B8690C9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70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BA26C-BC4F-40E5-9234-8699B8690C9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763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1C559-D9E8-49B9-A0E4-E15512F8AD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57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020763"/>
            <a:ext cx="9512300" cy="10620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306638"/>
            <a:ext cx="9474200" cy="563562"/>
          </a:xfrm>
        </p:spPr>
        <p:txBody>
          <a:bodyPr>
            <a:normAutofit/>
          </a:bodyPr>
          <a:lstStyle>
            <a:lvl1pPr marL="0" indent="0" algn="l">
              <a:buNone/>
              <a:defRPr sz="3200" b="0" i="1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0" y="3073400"/>
            <a:ext cx="9474200" cy="8763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Brave Sans" panose="000005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751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778" y="365125"/>
            <a:ext cx="11502446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AA61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59" y="1825625"/>
            <a:ext cx="11482364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54EE7-C714-4680-BC0A-D6A9B75099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718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859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33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| Leadership Academy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54EE7-C714-4680-BC0A-D6A9B75099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932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54EE7-C714-4680-BC0A-D6A9B75099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289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54EE7-C714-4680-BC0A-D6A9B75099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7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54EE7-C714-4680-BC0A-D6A9B75099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901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54EE7-C714-4680-BC0A-D6A9B75099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640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524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44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9" y="365125"/>
            <a:ext cx="11482364" cy="62457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7741" y="111125"/>
            <a:ext cx="1061384" cy="10948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82791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 sz="2100"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374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7CC1DCA-8DCF-48E7-A024-30049481E7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755" y="1036016"/>
            <a:ext cx="11342164" cy="462488"/>
          </a:xfrm>
        </p:spPr>
        <p:txBody>
          <a:bodyPr/>
          <a:lstStyle>
            <a:lvl1pPr marL="0" indent="0">
              <a:buNone/>
              <a:defRPr sz="17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15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339343"/>
            <a:ext cx="11337925" cy="4637285"/>
          </a:xfrm>
        </p:spPr>
        <p:txBody>
          <a:bodyPr vert="horz" lIns="0" tIns="47317" rIns="94647" bIns="47317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first level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602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source/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339343"/>
            <a:ext cx="11337925" cy="4271116"/>
          </a:xfrm>
        </p:spPr>
        <p:txBody>
          <a:bodyPr vert="horz" lIns="0" tIns="47317" rIns="94647" bIns="47317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first level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6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445874"/>
            <a:ext cx="11337925" cy="58785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837"/>
            <a:ext cx="11337925" cy="4347849"/>
          </a:xfrm>
        </p:spPr>
        <p:txBody>
          <a:bodyPr vert="horz" lIns="0" tIns="47317" rIns="94647" bIns="47317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first level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4C64ACF3-C32C-4B1D-A5AF-6397F24027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895" y="1036016"/>
            <a:ext cx="11342164" cy="462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765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source/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445874"/>
            <a:ext cx="11337925" cy="58785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825"/>
            <a:ext cx="11337925" cy="3981684"/>
          </a:xfrm>
        </p:spPr>
        <p:txBody>
          <a:bodyPr vert="horz" lIns="0" tIns="47317" rIns="94647" bIns="47317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first level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A65FC687-0C09-43B2-AAA2-63C558E550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895" y="1036016"/>
            <a:ext cx="11342164" cy="462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81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445876"/>
            <a:ext cx="11337925" cy="58785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89" y="1628837"/>
            <a:ext cx="5328591" cy="4347849"/>
          </a:xfrm>
        </p:spPr>
        <p:txBody>
          <a:bodyPr vert="horz" lIns="0" tIns="47317" rIns="94647" bIns="47317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first level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xmlns="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89" y="1628837"/>
            <a:ext cx="5328591" cy="4347849"/>
          </a:xfrm>
        </p:spPr>
        <p:txBody>
          <a:bodyPr vert="horz" lIns="0" tIns="47317" rIns="94647" bIns="47317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first level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3B40A6A2-A8EF-4A9C-B763-9930EDE7D5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895" y="1036016"/>
            <a:ext cx="11342164" cy="462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6519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plum_#_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7" y="738474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xmlns="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2024" y="1560089"/>
            <a:ext cx="2519361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58" y="4823065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31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divider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58" y="5348837"/>
            <a:ext cx="7041033" cy="28100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73299" indent="0" algn="ctr">
              <a:buNone/>
              <a:defRPr sz="2100"/>
            </a:lvl2pPr>
            <a:lvl3pPr marL="946623" indent="0" algn="ctr">
              <a:buNone/>
              <a:defRPr sz="1900"/>
            </a:lvl3pPr>
            <a:lvl4pPr marL="1419921" indent="0" algn="ctr">
              <a:buNone/>
              <a:defRPr sz="1700"/>
            </a:lvl4pPr>
            <a:lvl5pPr marL="1893222" indent="0" algn="ctr">
              <a:buNone/>
              <a:defRPr sz="1700"/>
            </a:lvl5pPr>
            <a:lvl6pPr marL="2366526" indent="0" algn="ctr">
              <a:buNone/>
              <a:defRPr sz="1700"/>
            </a:lvl6pPr>
            <a:lvl7pPr marL="2839856" indent="0" algn="ctr">
              <a:buNone/>
              <a:defRPr sz="1700"/>
            </a:lvl7pPr>
            <a:lvl8pPr marL="3313168" indent="0" algn="ctr">
              <a:buNone/>
              <a:defRPr sz="1700"/>
            </a:lvl8pPr>
            <a:lvl9pPr marL="3786461" indent="0" algn="ctr">
              <a:buNone/>
              <a:defRPr sz="1700"/>
            </a:lvl9pPr>
          </a:lstStyle>
          <a:p>
            <a:r>
              <a:rPr lang="en-US" dirty="0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672858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23036" y="3176204"/>
            <a:ext cx="7994160" cy="7324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aseline="0">
                <a:solidFill>
                  <a:schemeClr val="accent1"/>
                </a:solidFill>
              </a:defRPr>
            </a:lvl1pPr>
            <a:lvl2pPr marL="493070" indent="0" algn="ctr">
              <a:buNone/>
              <a:defRPr sz="2100"/>
            </a:lvl2pPr>
            <a:lvl3pPr marL="986114" indent="0" algn="ctr">
              <a:buNone/>
              <a:defRPr sz="1900"/>
            </a:lvl3pPr>
            <a:lvl4pPr marL="1479166" indent="0" algn="ctr">
              <a:buNone/>
              <a:defRPr sz="1700"/>
            </a:lvl4pPr>
            <a:lvl5pPr marL="1972220" indent="0" algn="ctr">
              <a:buNone/>
              <a:defRPr sz="1700"/>
            </a:lvl5pPr>
            <a:lvl6pPr marL="2465286" indent="0" algn="ctr">
              <a:buNone/>
              <a:defRPr sz="1700"/>
            </a:lvl6pPr>
            <a:lvl7pPr marL="2958322" indent="0" algn="ctr">
              <a:buNone/>
              <a:defRPr sz="1700"/>
            </a:lvl7pPr>
            <a:lvl8pPr marL="3451388" indent="0" algn="ctr">
              <a:buNone/>
              <a:defRPr sz="1700"/>
            </a:lvl8pPr>
            <a:lvl9pPr marL="3944432" indent="0" algn="ctr">
              <a:buNone/>
              <a:defRPr sz="1700"/>
            </a:lvl9pPr>
          </a:lstStyle>
          <a:p>
            <a:r>
              <a:rPr lang="en-US" dirty="0"/>
              <a:t>Click to add subtitle/contacts/date</a:t>
            </a:r>
          </a:p>
        </p:txBody>
      </p:sp>
      <p:sp>
        <p:nvSpPr>
          <p:cNvPr id="2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1323036" y="1520957"/>
            <a:ext cx="7994160" cy="1637364"/>
          </a:xfrm>
        </p:spPr>
        <p:txBody>
          <a:bodyPr anchor="b"/>
          <a:lstStyle>
            <a:lvl1pPr algn="l">
              <a:spcBef>
                <a:spcPts val="0"/>
              </a:spcBef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btfpLayoutConfig" hidden="1"/>
          <p:cNvSpPr txBox="1"/>
          <p:nvPr userDrawn="1"/>
        </p:nvSpPr>
        <p:spPr>
          <a:xfrm>
            <a:off x="12747" y="12729"/>
            <a:ext cx="437519" cy="93836"/>
          </a:xfrm>
          <a:prstGeom prst="rect">
            <a:avLst/>
          </a:prstGeom>
          <a:noFill/>
        </p:spPr>
        <p:txBody>
          <a:bodyPr vert="horz" wrap="none" lIns="38844" tIns="38844" rIns="38844" bIns="38844" rtlCol="0">
            <a:spAutoFit/>
          </a:bodyPr>
          <a:lstStyle/>
          <a:p>
            <a:pPr defTabSz="1030472"/>
            <a:r>
              <a:rPr lang="en-US" sz="100" dirty="0">
                <a:solidFill>
                  <a:srgbClr val="FFFFFF">
                    <a:alpha val="0"/>
                  </a:srgbClr>
                </a:solidFill>
              </a:rPr>
              <a:t>overall_0_131468226384557565 columns_1_131468226384557565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BE94BDCA-2536-4B88-8AFF-EA9D29B02A90}"/>
              </a:ext>
            </a:extLst>
          </p:cNvPr>
          <p:cNvGrpSpPr/>
          <p:nvPr userDrawn="1"/>
        </p:nvGrpSpPr>
        <p:grpSpPr>
          <a:xfrm>
            <a:off x="12065004" y="-3088"/>
            <a:ext cx="127000" cy="6858000"/>
            <a:chOff x="12073965" y="-3096"/>
            <a:chExt cx="127000" cy="6096000"/>
          </a:xfrm>
        </p:grpSpPr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xmlns="" id="{4B2B01A8-CAAB-4518-BE09-E624D27BF026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23" name="Freeform: Shape 31">
              <a:extLst>
                <a:ext uri="{FF2B5EF4-FFF2-40B4-BE49-F238E27FC236}">
                  <a16:creationId xmlns:a16="http://schemas.microsoft.com/office/drawing/2014/main" xmlns="" id="{74C9E94D-1565-4686-817D-23CABE0CC112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24" name="Freeform: Shape 32">
              <a:extLst>
                <a:ext uri="{FF2B5EF4-FFF2-40B4-BE49-F238E27FC236}">
                  <a16:creationId xmlns:a16="http://schemas.microsoft.com/office/drawing/2014/main" xmlns="" id="{F3F77BBD-1B5B-40D7-B1E5-6219BFE27FE2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xmlns="" id="{7D3D6627-0EFC-4C39-8842-444911AE6E29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26" name="Freeform: Shape 34">
              <a:extLst>
                <a:ext uri="{FF2B5EF4-FFF2-40B4-BE49-F238E27FC236}">
                  <a16:creationId xmlns:a16="http://schemas.microsoft.com/office/drawing/2014/main" xmlns="" id="{1D130F3B-87FD-4758-AA23-7FBE6A43346C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27" name="Freeform: Shape 35">
              <a:extLst>
                <a:ext uri="{FF2B5EF4-FFF2-40B4-BE49-F238E27FC236}">
                  <a16:creationId xmlns:a16="http://schemas.microsoft.com/office/drawing/2014/main" xmlns="" id="{EA45E26C-FFD1-46EC-9E53-5CEC439ACAAE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28" name="Freeform: Shape 36">
              <a:extLst>
                <a:ext uri="{FF2B5EF4-FFF2-40B4-BE49-F238E27FC236}">
                  <a16:creationId xmlns:a16="http://schemas.microsoft.com/office/drawing/2014/main" xmlns="" id="{A5A77EB6-9400-4B43-8D26-BBB55E581F43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29" name="Freeform: Shape 37">
              <a:extLst>
                <a:ext uri="{FF2B5EF4-FFF2-40B4-BE49-F238E27FC236}">
                  <a16:creationId xmlns:a16="http://schemas.microsoft.com/office/drawing/2014/main" xmlns="" id="{7BA377B7-8223-4995-8D1F-E841F6641D53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30" name="Freeform: Shape 38">
              <a:extLst>
                <a:ext uri="{FF2B5EF4-FFF2-40B4-BE49-F238E27FC236}">
                  <a16:creationId xmlns:a16="http://schemas.microsoft.com/office/drawing/2014/main" xmlns="" id="{1F5CB352-51F4-416E-9843-2FDA2CDCFFD5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31" name="Freeform: Shape 39">
              <a:extLst>
                <a:ext uri="{FF2B5EF4-FFF2-40B4-BE49-F238E27FC236}">
                  <a16:creationId xmlns:a16="http://schemas.microsoft.com/office/drawing/2014/main" xmlns="" id="{864049F1-6F28-4BD5-A3F9-787894119F0C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32" name="Freeform: Shape 40">
              <a:extLst>
                <a:ext uri="{FF2B5EF4-FFF2-40B4-BE49-F238E27FC236}">
                  <a16:creationId xmlns:a16="http://schemas.microsoft.com/office/drawing/2014/main" xmlns="" id="{DBB56152-1B05-4C86-A657-63322BDB6C9C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: Shape 41">
              <a:extLst>
                <a:ext uri="{FF2B5EF4-FFF2-40B4-BE49-F238E27FC236}">
                  <a16:creationId xmlns:a16="http://schemas.microsoft.com/office/drawing/2014/main" xmlns="" id="{767AB39A-DEC1-4733-932D-7B4E520D21F2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: Shape 42">
              <a:extLst>
                <a:ext uri="{FF2B5EF4-FFF2-40B4-BE49-F238E27FC236}">
                  <a16:creationId xmlns:a16="http://schemas.microsoft.com/office/drawing/2014/main" xmlns="" id="{474560DA-5BC7-4BD1-B373-279BD363DCCB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35" name="Freeform: Shape 43">
              <a:extLst>
                <a:ext uri="{FF2B5EF4-FFF2-40B4-BE49-F238E27FC236}">
                  <a16:creationId xmlns:a16="http://schemas.microsoft.com/office/drawing/2014/main" xmlns="" id="{53DA5BCB-D097-4706-8AFE-10AEE639F80C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36" name="Freeform: Shape 44">
              <a:extLst>
                <a:ext uri="{FF2B5EF4-FFF2-40B4-BE49-F238E27FC236}">
                  <a16:creationId xmlns:a16="http://schemas.microsoft.com/office/drawing/2014/main" xmlns="" id="{EF9B4E66-BB7A-45D0-80C0-4166893C05C5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  <p:sp>
          <p:nvSpPr>
            <p:cNvPr id="37" name="Freeform: Shape 45">
              <a:extLst>
                <a:ext uri="{FF2B5EF4-FFF2-40B4-BE49-F238E27FC236}">
                  <a16:creationId xmlns:a16="http://schemas.microsoft.com/office/drawing/2014/main" xmlns="" id="{57875DD7-D580-4E36-BF61-772DB9CA0278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30472"/>
              <a:endParaRPr lang="en-GB" sz="2100" dirty="0">
                <a:solidFill>
                  <a:srgbClr val="262626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597" y="91051"/>
            <a:ext cx="1889091" cy="142987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41"/>
            <a:ext cx="7994160" cy="296939"/>
          </a:xfrm>
        </p:spPr>
        <p:txBody>
          <a:bodyPr/>
          <a:lstStyle>
            <a:lvl1pPr marL="0" marR="0" indent="0" algn="l" defTabSz="986114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accent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986114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02041600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76">
          <p15:clr>
            <a:srgbClr val="CCCCCC"/>
          </p15:clr>
        </p15:guide>
        <p15:guide id="2" pos="6296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5630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76">
          <p15:clr>
            <a:srgbClr val="CCCCCC"/>
          </p15:clr>
        </p15:guide>
        <p15:guide id="2" pos="6296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9" y="365125"/>
            <a:ext cx="11482364" cy="62457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AA61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859" y="1012387"/>
            <a:ext cx="5157787" cy="36279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Brave Sans Medium" panose="000006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4777" y="1721224"/>
            <a:ext cx="11502446" cy="44684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3894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6604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9804" y="479301"/>
            <a:ext cx="10939037" cy="369332"/>
          </a:xfrm>
          <a:prstGeom prst="rect">
            <a:avLst/>
          </a:prstGeom>
        </p:spPr>
        <p:txBody>
          <a:bodyPr/>
          <a:lstStyle>
            <a:lvl1pPr>
              <a:defRPr lang="en-US" sz="2700" dirty="0">
                <a:solidFill>
                  <a:schemeClr val="accent4"/>
                </a:solidFill>
              </a:defRPr>
            </a:lvl1pPr>
          </a:lstStyle>
          <a:p>
            <a:pPr lvl="0">
              <a:spcBef>
                <a:spcPts val="680"/>
              </a:spcBef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523620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246" y="391115"/>
            <a:ext cx="10750063" cy="4467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39819" y="1095561"/>
            <a:ext cx="10671908" cy="293169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370245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0480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76">
          <p15:clr>
            <a:srgbClr val="CCCCCC"/>
          </p15:clr>
        </p15:guide>
        <p15:guide id="2" pos="6296">
          <p15:clr>
            <a:srgbClr val="CCCCC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1002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76">
          <p15:clr>
            <a:srgbClr val="CCCCCC"/>
          </p15:clr>
        </p15:guide>
        <p15:guide id="2" pos="6296">
          <p15:clr>
            <a:srgbClr val="CCCCC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783493" y="1727915"/>
            <a:ext cx="10900507" cy="200056"/>
          </a:xfrm>
        </p:spPr>
        <p:txBody>
          <a:bodyPr/>
          <a:lstStyle>
            <a:lvl1pPr marL="0" indent="0">
              <a:tabLst>
                <a:tab pos="504795" algn="l"/>
              </a:tabLst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83493" y="1036014"/>
            <a:ext cx="10900507" cy="18466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60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63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76">
          <p15:clr>
            <a:srgbClr val="CCCCCC"/>
          </p15:clr>
        </p15:guide>
        <p15:guide id="2" pos="6296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279771" y="6356546"/>
            <a:ext cx="6985000" cy="365125"/>
          </a:xfrm>
          <a:prstGeom prst="rect">
            <a:avLst/>
          </a:prstGeom>
        </p:spPr>
        <p:txBody>
          <a:bodyPr lIns="94671" tIns="47325" rIns="94671" bIns="47325"/>
          <a:lstStyle>
            <a:lvl1pPr>
              <a:spcBef>
                <a:spcPct val="50000"/>
              </a:spcBef>
              <a:defRPr>
                <a:latin typeface="Arial" pitchFamily="34" charset="0"/>
              </a:defRPr>
            </a:lvl1pPr>
          </a:lstStyle>
          <a:p>
            <a:pPr defTabSz="1030472">
              <a:defRPr/>
            </a:pPr>
            <a:endParaRPr lang="en-US" sz="2000" dirty="0">
              <a:solidFill>
                <a:srgbClr val="2626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24237" y="6356546"/>
            <a:ext cx="605692" cy="365125"/>
          </a:xfrm>
          <a:prstGeom prst="rect">
            <a:avLst/>
          </a:prstGeom>
        </p:spPr>
        <p:txBody>
          <a:bodyPr lIns="94671" tIns="47325" rIns="94671" bIns="47325"/>
          <a:lstStyle>
            <a:lvl1pPr>
              <a:spcBef>
                <a:spcPct val="50000"/>
              </a:spcBef>
              <a:defRPr>
                <a:latin typeface="Arial" pitchFamily="34" charset="0"/>
              </a:defRPr>
            </a:lvl1pPr>
          </a:lstStyle>
          <a:p>
            <a:pPr defTabSz="1030472">
              <a:defRPr/>
            </a:pPr>
            <a:fld id="{F845CBFF-F22D-4F35-8761-3B0409775C3D}" type="slidenum">
              <a:rPr lang="en-US" sz="2000" smtClean="0">
                <a:solidFill>
                  <a:srgbClr val="262626"/>
                </a:solidFill>
              </a:rPr>
              <a:pPr defTabSz="1030472">
                <a:defRPr/>
              </a:pPr>
              <a:t>‹#›</a:t>
            </a:fld>
            <a:endParaRPr lang="en-US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440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073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2191991" cy="1771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9" y="1957257"/>
            <a:ext cx="11482364" cy="62457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74085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859" y="2604519"/>
            <a:ext cx="5157787" cy="36279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Brave Sans Medium" panose="000006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4777" y="3313357"/>
            <a:ext cx="11502446" cy="30017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095" y="197036"/>
            <a:ext cx="783286" cy="7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2191991" cy="177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9" y="1957257"/>
            <a:ext cx="11482364" cy="62457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74085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859" y="2604519"/>
            <a:ext cx="5157787" cy="36279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Brave Sans Medium" panose="000006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4777" y="3313357"/>
            <a:ext cx="11502446" cy="30017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095" y="197036"/>
            <a:ext cx="783286" cy="7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771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9" y="1957257"/>
            <a:ext cx="11482364" cy="62457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AA61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859" y="2604519"/>
            <a:ext cx="5157787" cy="36279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Brave Sans Medium" panose="000006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4777" y="3313357"/>
            <a:ext cx="11502446" cy="30017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095" y="197036"/>
            <a:ext cx="783286" cy="7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0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2191991" cy="1771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9" y="1957257"/>
            <a:ext cx="11482364" cy="62457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AA61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859" y="2604519"/>
            <a:ext cx="5157787" cy="36279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Brave Sans Medium" panose="000006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4777" y="3313357"/>
            <a:ext cx="11502446" cy="30017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095" y="197036"/>
            <a:ext cx="783286" cy="7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2191991" cy="1771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59" y="1957257"/>
            <a:ext cx="11482364" cy="62457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AA61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859" y="2604519"/>
            <a:ext cx="5157787" cy="36279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Brave Sans Medium" panose="000006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4777" y="3313357"/>
            <a:ext cx="11502446" cy="30017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095" y="197036"/>
            <a:ext cx="783286" cy="7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777" y="365125"/>
            <a:ext cx="11502446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74085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7" y="1825625"/>
            <a:ext cx="11502446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469" y="6538912"/>
            <a:ext cx="4114800" cy="141269"/>
          </a:xfrm>
          <a:prstGeom prst="rect">
            <a:avLst/>
          </a:prstGeo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baseline="30000" dirty="0"/>
              <a:t>|   Leadership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7279" y="6356350"/>
            <a:ext cx="398929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154EE7-C714-4680-BC0A-D6A9B75099B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86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80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1" r:id="rId3"/>
    <p:sldLayoutId id="2147483662" r:id="rId4"/>
    <p:sldLayoutId id="2147483665" r:id="rId5"/>
    <p:sldLayoutId id="2147483663" r:id="rId6"/>
    <p:sldLayoutId id="2147483664" r:id="rId7"/>
    <p:sldLayoutId id="2147483666" r:id="rId8"/>
    <p:sldLayoutId id="2147483650" r:id="rId9"/>
    <p:sldLayoutId id="2147483660" r:id="rId10"/>
    <p:sldLayoutId id="2147483651" r:id="rId11"/>
    <p:sldLayoutId id="2147483652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3570FDA4-5188-4CAC-BA53-A172F440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45874"/>
            <a:ext cx="11411437" cy="589181"/>
          </a:xfrm>
          <a:prstGeom prst="rect">
            <a:avLst/>
          </a:prstGeom>
        </p:spPr>
        <p:txBody>
          <a:bodyPr vert="horz" lIns="0" tIns="47317" rIns="94647" bIns="47317" rtlCol="0" anchor="b">
            <a:noAutofit/>
          </a:bodyPr>
          <a:lstStyle/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A74E863-F511-418D-9981-5E0855C69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339347"/>
            <a:ext cx="11411437" cy="4637281"/>
          </a:xfrm>
          <a:prstGeom prst="rect">
            <a:avLst/>
          </a:prstGeom>
        </p:spPr>
        <p:txBody>
          <a:bodyPr vert="horz" lIns="0" tIns="47317" rIns="94647" bIns="47317" rtlCol="0">
            <a:noAutofit/>
          </a:bodyPr>
          <a:lstStyle/>
          <a:p>
            <a:pPr lvl="0"/>
            <a:r>
              <a:rPr lang="en-US" dirty="0"/>
              <a:t>Add first level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8B838113-2299-44E3-AB16-DF8AFC74CDCC}"/>
              </a:ext>
            </a:extLst>
          </p:cNvPr>
          <p:cNvCxnSpPr/>
          <p:nvPr/>
        </p:nvCxnSpPr>
        <p:spPr>
          <a:xfrm>
            <a:off x="358775" y="6281665"/>
            <a:ext cx="1141224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BA29DB5-DE92-44D0-A3D0-89AA5B3C1A25}"/>
              </a:ext>
            </a:extLst>
          </p:cNvPr>
          <p:cNvGrpSpPr/>
          <p:nvPr/>
        </p:nvGrpSpPr>
        <p:grpSpPr>
          <a:xfrm>
            <a:off x="12048498" y="0"/>
            <a:ext cx="143679" cy="6858000"/>
            <a:chOff x="12073965" y="-3096"/>
            <a:chExt cx="127000" cy="6096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78D4272C-4EE7-4C16-8FDF-DC9CBC511ABC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E2DC2C71-41A3-4908-92C5-F81BD94AA850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9BA86B89-FEE9-453F-B9DC-6E5732A9B490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5AEB1386-9797-4A56-B589-2E1382AA1928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7AB54C32-2B11-4CAD-A7EF-7276C22C1479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2D88A16B-001C-4E91-8EFD-20DAB791FC20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D67779C8-E06D-42C4-BF2C-B9C1B17E56DC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DD07DA21-4AF1-4F8A-9A94-19D2B352AFA7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9F064A4E-E05E-4A8E-93FD-85E4637A1D5D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45473D63-0DA1-4B92-821E-65F4665F7CC0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E651D75-3E37-4AD7-B05E-DA70901A0BE2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A6B25E35-41D5-4AE8-9B72-F29C691ABD48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B0688700-37E6-449C-93D5-EF9A3580339E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8EA1D569-F84F-4587-9C7C-1397390EB94E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8799914-9961-4B60-836A-E159F87D0B9D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3102C16D-F8B7-4BEF-A7FF-77334C5DE01F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9822"/>
              <a:endParaRPr lang="en-GB" sz="1700" dirty="0">
                <a:solidFill>
                  <a:srgbClr val="26262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E8FE67E3-F958-44A4-8F24-CF805D75F3F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6797" y="6215062"/>
            <a:ext cx="822960" cy="7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5" r:id="rId21"/>
  </p:sldLayoutIdLst>
  <p:hf hdr="0" dt="0"/>
  <p:txStyles>
    <p:titleStyle>
      <a:lvl1pPr algn="l" defTabSz="880442" rtl="0" eaLnBrk="1" latinLnBrk="0" hangingPunct="1">
        <a:lnSpc>
          <a:spcPct val="90000"/>
        </a:lnSpc>
        <a:spcBef>
          <a:spcPct val="0"/>
        </a:spcBef>
        <a:buNone/>
        <a:defRPr sz="2100" b="1" i="0" kern="1200" cap="none" baseline="0">
          <a:solidFill>
            <a:schemeClr val="tx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0113" indent="-220113" algn="l" defTabSz="880442" rtl="0" eaLnBrk="1" latinLnBrk="0" hangingPunct="1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2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5797" indent="-227476" algn="l" defTabSz="880442" rtl="0" eaLnBrk="1" latinLnBrk="0" hangingPunct="1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–"/>
        <a:defRPr sz="9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64159" indent="-218333" algn="l" defTabSz="880442" rtl="0" eaLnBrk="1" latinLnBrk="0" hangingPunct="1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9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82447" indent="-218333" algn="l" defTabSz="880442" rtl="0" eaLnBrk="1" latinLnBrk="0" hangingPunct="1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−"/>
        <a:defRPr sz="9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36723" indent="-154265" algn="l" defTabSz="880442" rtl="0" eaLnBrk="1" latinLnBrk="0" hangingPunct="1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9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421231" indent="-220113" algn="l" defTabSz="880442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61432" indent="-220113" algn="l" defTabSz="880442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301664" indent="-220113" algn="l" defTabSz="880442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741885" indent="-220113" algn="l" defTabSz="880442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04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40224" algn="l" defTabSz="8804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80442" algn="l" defTabSz="8804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20674" algn="l" defTabSz="8804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880" algn="l" defTabSz="8804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1114" algn="l" defTabSz="8804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41345" algn="l" defTabSz="8804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81576" algn="l" defTabSz="8804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21765" algn="l" defTabSz="8804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306">
          <p15:clr>
            <a:srgbClr val="F26B43"/>
          </p15:clr>
        </p15:guide>
        <p15:guide id="2" pos="199">
          <p15:clr>
            <a:srgbClr val="F26B43"/>
          </p15:clr>
        </p15:guide>
        <p15:guide id="3" orient="horz" pos="4150">
          <p15:clr>
            <a:srgbClr val="F26B43"/>
          </p15:clr>
        </p15:guide>
        <p15:guide id="4" pos="6462">
          <p15:clr>
            <a:srgbClr val="F26B43"/>
          </p15:clr>
        </p15:guide>
        <p15:guide id="5" orient="horz" pos="9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www.ibm.com/design/thinking/page/toolkit/activity/empathy-map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www.ibm.com/design/thinking/page/toolkit/activity/storyboard" TargetMode="External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01487" y="184033"/>
            <a:ext cx="3321490" cy="1062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ELITE MINDS</a:t>
            </a:r>
            <a:endParaRPr lang="en-GB" sz="2400" b="1" dirty="0">
              <a:solidFill>
                <a:schemeClr val="accent2">
                  <a:lumMod val="60000"/>
                  <a:lumOff val="40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6407" y="6275881"/>
            <a:ext cx="559241" cy="582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gray">
          <a:xfrm>
            <a:off x="11017691" y="6430975"/>
            <a:ext cx="1348045" cy="19273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050" b="1" dirty="0">
                <a:solidFill>
                  <a:schemeClr val="accent2"/>
                </a:solidFill>
                <a:latin typeface="+mn-lt"/>
                <a:cs typeface="Arial" pitchFamily="34" charset="0"/>
              </a:rPr>
              <a:t>Fill in the XXXXs</a:t>
            </a:r>
          </a:p>
        </p:txBody>
      </p:sp>
    </p:spTree>
    <p:extLst>
      <p:ext uri="{BB962C8B-B14F-4D97-AF65-F5344CB8AC3E}">
        <p14:creationId xmlns:p14="http://schemas.microsoft.com/office/powerpoint/2010/main" val="96316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" y="0"/>
            <a:ext cx="12188301" cy="686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6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Template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92" y="1339850"/>
            <a:ext cx="8602916" cy="4637088"/>
          </a:xfrm>
        </p:spPr>
      </p:pic>
    </p:spTree>
    <p:extLst>
      <p:ext uri="{BB962C8B-B14F-4D97-AF65-F5344CB8AC3E}">
        <p14:creationId xmlns:p14="http://schemas.microsoft.com/office/powerpoint/2010/main" val="58576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Empathy Map</a:t>
            </a: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64" y="1339850"/>
            <a:ext cx="9676371" cy="4637088"/>
          </a:xfrm>
        </p:spPr>
      </p:pic>
    </p:spTree>
    <p:extLst>
      <p:ext uri="{BB962C8B-B14F-4D97-AF65-F5344CB8AC3E}">
        <p14:creationId xmlns:p14="http://schemas.microsoft.com/office/powerpoint/2010/main" val="415718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85" y="89882"/>
            <a:ext cx="11069715" cy="364548"/>
          </a:xfrm>
        </p:spPr>
        <p:txBody>
          <a:bodyPr>
            <a:noAutofit/>
          </a:bodyPr>
          <a:lstStyle/>
          <a:p>
            <a:r>
              <a:rPr lang="en-US" sz="2000" b="1" dirty="0"/>
              <a:t>PROBLEM DISOVERY CANVAS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086" y="609600"/>
            <a:ext cx="2041864" cy="2702561"/>
          </a:xfrm>
          <a:prstGeom prst="rect">
            <a:avLst/>
          </a:prstGeom>
          <a:noFill/>
          <a:ln w="152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  <a:p>
            <a:pPr algn="ctr"/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PERSONA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Gender – Female</a:t>
            </a:r>
          </a:p>
          <a:p>
            <a:r>
              <a:rPr lang="en-US" sz="1000" dirty="0">
                <a:solidFill>
                  <a:schemeClr val="tx1"/>
                </a:solidFill>
              </a:rPr>
              <a:t>Name – Lonyalo / Ame</a:t>
            </a:r>
          </a:p>
          <a:p>
            <a:r>
              <a:rPr lang="en-US" sz="1000" dirty="0">
                <a:solidFill>
                  <a:schemeClr val="tx1"/>
                </a:solidFill>
              </a:rPr>
              <a:t>Age: 34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4085" y="536633"/>
            <a:ext cx="1911927" cy="147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CUSTOMER SITUATION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20838" y="609599"/>
            <a:ext cx="7335285" cy="2702561"/>
          </a:xfrm>
          <a:prstGeom prst="rect">
            <a:avLst/>
          </a:prstGeom>
          <a:noFill/>
          <a:ln w="152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35309" y="600364"/>
            <a:ext cx="1995055" cy="2702561"/>
          </a:xfrm>
          <a:prstGeom prst="rect">
            <a:avLst/>
          </a:prstGeom>
          <a:noFill/>
          <a:ln w="152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CUSTOMER GOALS &amp; MOTIVATIONS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Healthy lifestyle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Losing weight – 10 Kgs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Working 8 hours maximum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68456"/>
              </p:ext>
            </p:extLst>
          </p:nvPr>
        </p:nvGraphicFramePr>
        <p:xfrm>
          <a:off x="3080397" y="707659"/>
          <a:ext cx="6698603" cy="25047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98603">
                  <a:extLst>
                    <a:ext uri="{9D8B030D-6E8A-4147-A177-3AD203B41FA5}">
                      <a16:colId xmlns:a16="http://schemas.microsoft.com/office/drawing/2014/main" xmlns="" val="893468830"/>
                    </a:ext>
                  </a:extLst>
                </a:gridCol>
              </a:tblGrid>
              <a:tr h="1146605">
                <a:tc>
                  <a:txBody>
                    <a:bodyPr/>
                    <a:lstStyle/>
                    <a:p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Better work / life and living healthy balance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Conducive working environment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Lose weight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Nice body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Be beautiful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133281"/>
                  </a:ext>
                </a:extLst>
              </a:tr>
              <a:tr h="1331261"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Time to exercise enough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Can’t go to the gym because of </a:t>
                      </a:r>
                      <a:r>
                        <a:rPr lang="en-US" sz="1000" dirty="0" err="1"/>
                        <a:t>covid</a:t>
                      </a:r>
                      <a:endParaRPr 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Social distancing protocols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Struggles to wake up in the morning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Eating frequently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Eating healthy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Saving on time and fuel and time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763246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94636"/>
              </p:ext>
            </p:extLst>
          </p:nvPr>
        </p:nvGraphicFramePr>
        <p:xfrm>
          <a:off x="2602728" y="711348"/>
          <a:ext cx="436419" cy="2516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6419">
                  <a:extLst>
                    <a:ext uri="{9D8B030D-6E8A-4147-A177-3AD203B41FA5}">
                      <a16:colId xmlns:a16="http://schemas.microsoft.com/office/drawing/2014/main" xmlns="" val="3646898077"/>
                    </a:ext>
                  </a:extLst>
                </a:gridCol>
              </a:tblGrid>
              <a:tr h="118250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3662228"/>
                  </a:ext>
                </a:extLst>
              </a:tr>
              <a:tr h="13337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/>
                        <a:t>PAINS &amp; GAINS</a:t>
                      </a:r>
                      <a:endParaRPr lang="en-US" sz="105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2195403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0118437" y="535708"/>
            <a:ext cx="1911927" cy="147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CUSTOMER JTBD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3926" y="3708401"/>
            <a:ext cx="2041864" cy="2915920"/>
          </a:xfrm>
          <a:prstGeom prst="rect">
            <a:avLst/>
          </a:prstGeom>
          <a:noFill/>
          <a:ln w="152400">
            <a:solidFill>
              <a:srgbClr val="8A3F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OVERALL CAPABILITIES AND CONSTRAINTS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Allocated budget to support employees.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Limited Budget </a:t>
            </a:r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4085" y="3610556"/>
            <a:ext cx="1911927" cy="191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BUSINESS SITUATION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10678" y="3708400"/>
            <a:ext cx="7335285" cy="2915920"/>
          </a:xfrm>
          <a:prstGeom prst="rect">
            <a:avLst/>
          </a:prstGeom>
          <a:noFill/>
          <a:ln w="152400">
            <a:solidFill>
              <a:srgbClr val="8A3F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025149" y="3699165"/>
            <a:ext cx="1995055" cy="2915920"/>
          </a:xfrm>
          <a:prstGeom prst="rect">
            <a:avLst/>
          </a:prstGeom>
          <a:noFill/>
          <a:ln w="152400">
            <a:solidFill>
              <a:srgbClr val="8A3F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/>
          </a:p>
        </p:txBody>
      </p:sp>
      <p:sp>
        <p:nvSpPr>
          <p:cNvPr id="19" name="Rectangle 18"/>
          <p:cNvSpPr/>
          <p:nvPr/>
        </p:nvSpPr>
        <p:spPr>
          <a:xfrm>
            <a:off x="10108277" y="3599919"/>
            <a:ext cx="1911927" cy="191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BUSINESS GOALS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70058"/>
              </p:ext>
            </p:extLst>
          </p:nvPr>
        </p:nvGraphicFramePr>
        <p:xfrm>
          <a:off x="10128597" y="3797932"/>
          <a:ext cx="1809404" cy="28311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9404">
                  <a:extLst>
                    <a:ext uri="{9D8B030D-6E8A-4147-A177-3AD203B41FA5}">
                      <a16:colId xmlns:a16="http://schemas.microsoft.com/office/drawing/2014/main" xmlns="" val="66706124"/>
                    </a:ext>
                  </a:extLst>
                </a:gridCol>
              </a:tblGrid>
              <a:tr h="134932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OUTCOMES</a:t>
                      </a:r>
                    </a:p>
                    <a:p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Healthy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</a:rPr>
                        <a:t> workforce – reduced sick leaves and everyone shows up at work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Reduced medical expenses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3997258"/>
                  </a:ext>
                </a:extLst>
              </a:tr>
              <a:tr h="1368069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  <a:p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/>
                        <a:t>Losing weight – 10 Kgs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/>
                        <a:t>Working 8 hours maximum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1121165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381134"/>
              </p:ext>
            </p:extLst>
          </p:nvPr>
        </p:nvGraphicFramePr>
        <p:xfrm>
          <a:off x="3028206" y="3800363"/>
          <a:ext cx="6750794" cy="26498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50794">
                  <a:extLst>
                    <a:ext uri="{9D8B030D-6E8A-4147-A177-3AD203B41FA5}">
                      <a16:colId xmlns:a16="http://schemas.microsoft.com/office/drawing/2014/main" xmlns="" val="2645273675"/>
                    </a:ext>
                  </a:extLst>
                </a:gridCol>
              </a:tblGrid>
              <a:tr h="83629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Gym space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gym subscription can’t be utilized by colleagues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Fewer colleagues, increased work load.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9087678"/>
                  </a:ext>
                </a:extLst>
              </a:tr>
              <a:tr h="46470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Wellness workshops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Give vouchers instead of subscription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9865147"/>
                  </a:ext>
                </a:extLst>
              </a:tr>
              <a:tr h="992768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Pursue the idea of personal trainers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>
                          <a:solidFill>
                            <a:schemeClr val="tx1"/>
                          </a:solidFill>
                        </a:rPr>
                        <a:t>Colleagues can top up the subscription to get personal trainers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>
                          <a:solidFill>
                            <a:schemeClr val="tx1"/>
                          </a:solidFill>
                        </a:rPr>
                        <a:t>Partner with wellness centers to check in on colleagues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>
                          <a:solidFill>
                            <a:schemeClr val="tx1"/>
                          </a:solidFill>
                        </a:rPr>
                        <a:t>Create for colleagues opportunities to purchase smart watches / fit bits to be reminded to exercise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>
                          <a:solidFill>
                            <a:schemeClr val="tx1"/>
                          </a:solidFill>
                        </a:rPr>
                        <a:t>Virtual gym – trainer on MT or Zoom ; colleagues can utilize this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>
                          <a:solidFill>
                            <a:schemeClr val="tx1"/>
                          </a:solidFill>
                        </a:rPr>
                        <a:t>Organize virtual marathons and cycling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>
                          <a:solidFill>
                            <a:schemeClr val="tx1"/>
                          </a:solidFill>
                        </a:rPr>
                        <a:t>Allocate gym hour to colleagues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4389776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9147"/>
              </p:ext>
            </p:extLst>
          </p:nvPr>
        </p:nvGraphicFramePr>
        <p:xfrm>
          <a:off x="2596690" y="3799438"/>
          <a:ext cx="436419" cy="27409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6419">
                  <a:extLst>
                    <a:ext uri="{9D8B030D-6E8A-4147-A177-3AD203B41FA5}">
                      <a16:colId xmlns:a16="http://schemas.microsoft.com/office/drawing/2014/main" xmlns="" val="3646898077"/>
                    </a:ext>
                  </a:extLst>
                </a:gridCol>
              </a:tblGrid>
              <a:tr h="8372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</a:rPr>
                        <a:t>CONSTRAINTS</a:t>
                      </a:r>
                      <a:endParaRPr 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3662228"/>
                  </a:ext>
                </a:extLst>
              </a:tr>
              <a:tr h="6820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CAABILITIES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xmlns="" val="226346925"/>
                  </a:ext>
                </a:extLst>
              </a:tr>
              <a:tr h="12217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/>
                        <a:t>OPPORTUNITIES</a:t>
                      </a:r>
                      <a:endParaRPr lang="en-US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xmlns="" val="1662195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36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Problem Statement – How Might We….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35" y="1616075"/>
            <a:ext cx="6205315" cy="4637088"/>
          </a:xfrm>
        </p:spPr>
      </p:pic>
    </p:spTree>
    <p:extLst>
      <p:ext uri="{BB962C8B-B14F-4D97-AF65-F5344CB8AC3E}">
        <p14:creationId xmlns:p14="http://schemas.microsoft.com/office/powerpoint/2010/main" val="353708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EVALUATION TEMPLATE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859" y="92302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Things to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Does it fit with SME’s needs? Is there demand?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Does it really meet the goals set initially?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Does it meet the requirements in our problem statement/Point Of View?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Does it answer our “How Might We” questions in a satisfying way?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Is it different enough from what exists to add additional value?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Do we have access to the budget—enough to implement even partially?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Is the technology available?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Will we be able to roll it out with the available resources?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23224"/>
              </p:ext>
            </p:extLst>
          </p:nvPr>
        </p:nvGraphicFramePr>
        <p:xfrm>
          <a:off x="1422400" y="2927482"/>
          <a:ext cx="10424822" cy="21132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73691">
                  <a:extLst>
                    <a:ext uri="{9D8B030D-6E8A-4147-A177-3AD203B41FA5}">
                      <a16:colId xmlns:a16="http://schemas.microsoft.com/office/drawing/2014/main" xmlns="" val="1216550131"/>
                    </a:ext>
                  </a:extLst>
                </a:gridCol>
                <a:gridCol w="1160407">
                  <a:extLst>
                    <a:ext uri="{9D8B030D-6E8A-4147-A177-3AD203B41FA5}">
                      <a16:colId xmlns:a16="http://schemas.microsoft.com/office/drawing/2014/main" xmlns="" val="3208327978"/>
                    </a:ext>
                  </a:extLst>
                </a:gridCol>
                <a:gridCol w="1272677">
                  <a:extLst>
                    <a:ext uri="{9D8B030D-6E8A-4147-A177-3AD203B41FA5}">
                      <a16:colId xmlns:a16="http://schemas.microsoft.com/office/drawing/2014/main" xmlns="" val="4110582361"/>
                    </a:ext>
                  </a:extLst>
                </a:gridCol>
                <a:gridCol w="7018047">
                  <a:extLst>
                    <a:ext uri="{9D8B030D-6E8A-4147-A177-3AD203B41FA5}">
                      <a16:colId xmlns:a16="http://schemas.microsoft.com/office/drawing/2014/main" xmlns="" val="3342419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SME(s)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Project Name</a:t>
                      </a:r>
                      <a:endParaRPr lang="en-US" sz="1100" b="1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Project Description</a:t>
                      </a:r>
                      <a:endParaRPr lang="en-US" sz="1100" b="1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743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Idea 1</a:t>
                      </a:r>
                      <a:endParaRPr lang="en-US" sz="1100" b="1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err="1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Manjo-Tuli</a:t>
                      </a:r>
                      <a:r>
                        <a:rPr lang="en-US" sz="800" b="1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 Block</a:t>
                      </a:r>
                      <a:r>
                        <a:rPr lang="en-US" sz="800" b="1" baseline="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 farmer</a:t>
                      </a:r>
                      <a:endParaRPr lang="en-US" sz="800" b="1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Production analysis</a:t>
                      </a:r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  <a:p>
                      <a:r>
                        <a:rPr lang="en-US" sz="700" b="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To facilitate the cost of a product from inception until</a:t>
                      </a:r>
                      <a:r>
                        <a:rPr lang="en-US" sz="700" b="0" baseline="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 it reaches the market</a:t>
                      </a:r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428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Idea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</a:t>
                      </a:r>
                      <a:endParaRPr lang="en-US" sz="800" b="1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  <a:p>
                      <a:endParaRPr lang="en-US" sz="800" b="1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791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Idea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800" b="1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073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Idea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800" b="1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9647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Idea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800" b="1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XXXXX</a:t>
                      </a:r>
                    </a:p>
                    <a:p>
                      <a:endParaRPr lang="en-US" sz="700" b="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1885431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34009" y="3786192"/>
            <a:ext cx="1288391" cy="638175"/>
          </a:xfrm>
          <a:prstGeom prst="rightArrow">
            <a:avLst/>
          </a:prstGeom>
          <a:solidFill>
            <a:srgbClr val="FF000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Brave Sans ExtraBold" panose="020B0904020101010102" pitchFamily="34" charset="0"/>
                <a:cs typeface="Brave Sans ExtraBold" panose="020B0904020101010102" pitchFamily="34" charset="0"/>
              </a:rPr>
              <a:t>Selected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84300" y="5105382"/>
            <a:ext cx="3653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Final Project Recommendation Motivation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2400" y="5413159"/>
            <a:ext cx="10424823" cy="9971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noAutofit/>
          </a:bodyPr>
          <a:lstStyle/>
          <a:p>
            <a:r>
              <a:rPr lang="en-US" sz="1050" dirty="0" smtClean="0"/>
              <a:t>PRODUCTION ANANLYSIS</a:t>
            </a:r>
          </a:p>
          <a:p>
            <a:endParaRPr lang="en-US" sz="105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543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092"/>
          <a:stretch/>
        </p:blipFill>
        <p:spPr>
          <a:xfrm>
            <a:off x="7094975" y="2854482"/>
            <a:ext cx="4671456" cy="259879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0133" y="291412"/>
            <a:ext cx="503914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8804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 cap="none" baseline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1143000" eaLnBrk="0" hangingPunct="0">
              <a:lnSpc>
                <a:spcPct val="50000"/>
              </a:lnSpc>
              <a:spcBef>
                <a:spcPct val="50000"/>
              </a:spcBef>
              <a:spcAft>
                <a:spcPct val="40000"/>
              </a:spcAft>
            </a:pPr>
            <a:r>
              <a:rPr lang="en-US" sz="3200">
                <a:solidFill>
                  <a:schemeClr val="bg1"/>
                </a:solidFill>
                <a:latin typeface="Brave Sans ExtraBold" panose="020B0904020101010102" pitchFamily="34" charset="0"/>
                <a:ea typeface="MS PGothic" pitchFamily="34" charset="-128"/>
                <a:cs typeface="Brave Sans ExtraBold" panose="020B0904020101010102" pitchFamily="34" charset="0"/>
              </a:rPr>
              <a:t>Selected Project </a:t>
            </a:r>
            <a:r>
              <a:rPr lang="en-US" sz="3200" dirty="0">
                <a:solidFill>
                  <a:schemeClr val="bg1"/>
                </a:solidFill>
                <a:latin typeface="Brave Sans ExtraBold" panose="020B0904020101010102" pitchFamily="34" charset="0"/>
                <a:ea typeface="MS PGothic" pitchFamily="34" charset="-128"/>
                <a:cs typeface="Brave Sans ExtraBold" panose="020B0904020101010102" pitchFamily="34" charset="0"/>
              </a:rPr>
              <a:t>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365" y="655615"/>
            <a:ext cx="1690186" cy="540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50" b="1" dirty="0"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600" b="1" dirty="0">
                <a:latin typeface="Brave Sans ExtraBold" panose="020B0904020101010102" pitchFamily="34" charset="0"/>
                <a:cs typeface="Brave Sans ExtraBold" panose="020B0904020101010102" pitchFamily="34" charset="0"/>
              </a:rPr>
              <a:t>Project Name: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50" dirty="0"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2049388" y="731879"/>
            <a:ext cx="2179712" cy="25074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dirty="0">
                <a:latin typeface="Brave Sans" panose="020B0504020101010102" pitchFamily="34" charset="0"/>
                <a:cs typeface="Brave Sans" panose="020B0504020101010102" pitchFamily="34" charset="0"/>
              </a:rPr>
              <a:t>XXXX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975" y="1871971"/>
            <a:ext cx="4671456" cy="50552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Project Team Name: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7094975" y="2349815"/>
            <a:ext cx="4671456" cy="5046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ELITE MINDS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4975" y="5482475"/>
            <a:ext cx="4671456" cy="50552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Project Team: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7094975" y="5916076"/>
            <a:ext cx="4671456" cy="85731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05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Tange</a:t>
            </a:r>
            <a:r>
              <a:rPr lang="en-US" sz="105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e</a:t>
            </a:r>
            <a:r>
              <a:rPr lang="en-US" sz="105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</a:t>
            </a:r>
            <a:r>
              <a:rPr lang="en-US" sz="105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Kaosonjo</a:t>
            </a:r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1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Boago</a:t>
            </a:r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</a:t>
            </a:r>
            <a:r>
              <a:rPr lang="en-US" sz="1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Okgetheng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  <a:p>
            <a:pPr algn="ctr"/>
            <a:r>
              <a:rPr lang="en-US" sz="1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Ontitretse</a:t>
            </a:r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Ishmael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  <a:p>
            <a:pPr algn="ctr"/>
            <a:r>
              <a:rPr lang="en-US" sz="1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Katlego</a:t>
            </a:r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</a:t>
            </a:r>
            <a:r>
              <a:rPr lang="en-US" sz="1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Matlhodi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7094975" y="2839834"/>
            <a:ext cx="4671456" cy="261343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Brave Sans" panose="020B0504020101010102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3969" y="1873894"/>
            <a:ext cx="3008860" cy="50167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SME(s) Name:</a:t>
            </a:r>
            <a:endParaRPr lang="en-GB" sz="80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383969" y="2349815"/>
            <a:ext cx="3008860" cy="5046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900" b="1" dirty="0" err="1">
                <a:latin typeface="Brave Sans" panose="020B0504020101010102" pitchFamily="34" charset="0"/>
                <a:cs typeface="Brave Sans" panose="020B0504020101010102" pitchFamily="34" charset="0"/>
              </a:rPr>
              <a:t>Manjo-Tuli</a:t>
            </a:r>
            <a:r>
              <a:rPr lang="en-US" sz="900" b="1" dirty="0">
                <a:latin typeface="Brave Sans" panose="020B0504020101010102" pitchFamily="34" charset="0"/>
                <a:cs typeface="Brave Sans" panose="020B0504020101010102" pitchFamily="34" charset="0"/>
              </a:rPr>
              <a:t> Block farmer</a:t>
            </a:r>
          </a:p>
          <a:p>
            <a:pPr algn="ctr">
              <a:spcBef>
                <a:spcPts val="0"/>
              </a:spcBef>
            </a:pPr>
            <a:endParaRPr 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969" y="2905251"/>
            <a:ext cx="3008860" cy="50552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SME(s) Full Description: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383969" y="3383094"/>
            <a:ext cx="3008860" cy="168651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91440" rIns="91440" bIns="91440" rtlCol="0" anchor="t">
            <a:noAutofit/>
          </a:bodyPr>
          <a:lstStyle/>
          <a:p>
            <a:pPr lvl="0">
              <a:defRPr/>
            </a:pPr>
            <a:endParaRPr lang="en-US" sz="800" dirty="0">
              <a:latin typeface="Brave Sans" panose="020B0504020101010102" pitchFamily="34" charset="0"/>
              <a:cs typeface="Brave Sans" panose="020B0504020101010102" pitchFamily="34" charset="0"/>
            </a:endParaRPr>
          </a:p>
          <a:p>
            <a:r>
              <a:rPr lang="en-US" sz="800" dirty="0">
                <a:latin typeface="Brave Sans" panose="020B0504020101010102" pitchFamily="34" charset="0"/>
                <a:cs typeface="Brave Sans" panose="020B0504020101010102" pitchFamily="34" charset="0"/>
              </a:rPr>
              <a:t>To facilitate the cost of a product from inception until it reaches the </a:t>
            </a:r>
            <a:r>
              <a:rPr lang="en-US" sz="800" dirty="0" smtClean="0">
                <a:latin typeface="Brave Sans" panose="020B0504020101010102" pitchFamily="34" charset="0"/>
                <a:cs typeface="Brave Sans" panose="020B0504020101010102" pitchFamily="34" charset="0"/>
              </a:rPr>
              <a:t>market.</a:t>
            </a:r>
            <a:endParaRPr lang="en-US" sz="800" dirty="0">
              <a:latin typeface="Brave Sans" panose="020B0504020101010102" pitchFamily="34" charset="0"/>
              <a:cs typeface="Brave Sans" panose="020B0504020101010102" pitchFamily="34" charset="0"/>
            </a:endParaRPr>
          </a:p>
          <a:p>
            <a:pPr algn="ctr">
              <a:spcBef>
                <a:spcPts val="0"/>
              </a:spcBef>
            </a:pPr>
            <a:endParaRPr lang="en-US" sz="900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3969" y="5132643"/>
            <a:ext cx="3008860" cy="50552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Project Stakeholders: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383969" y="5610486"/>
            <a:ext cx="3008860" cy="11629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91440" rIns="91440" bIns="91440" rtlCol="0" anchor="t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Manjo-Tuli</a:t>
            </a: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Block farmer</a:t>
            </a:r>
            <a:endParaRPr 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Molelekeng</a:t>
            </a: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-Panda farmer</a:t>
            </a:r>
            <a:endParaRPr 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Gantsi</a:t>
            </a: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farmer(</a:t>
            </a: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Augustin</a:t>
            </a: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</a:t>
            </a: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Tema</a:t>
            </a: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Thamaga</a:t>
            </a: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farmer(</a:t>
            </a: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Mr</a:t>
            </a: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</a:t>
            </a: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Bioikaego</a:t>
            </a: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Pole)</a:t>
            </a:r>
            <a:endParaRPr 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69032" y="1871971"/>
            <a:ext cx="3549740" cy="50552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How Might We Statements: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gray">
          <a:xfrm>
            <a:off x="3545235" y="2349815"/>
            <a:ext cx="3549740" cy="10609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2880" tIns="182880" rIns="182880" bIns="182880" rtlCol="0" anchor="t">
            <a:noAutofit/>
          </a:bodyPr>
          <a:lstStyle>
            <a:defPPr lvl="0">
              <a:defRPr lang="en-US"/>
            </a:defPPr>
            <a:lvl1pPr marL="171450" indent="-171450" algn="ctr">
              <a:spcBef>
                <a:spcPts val="0"/>
              </a:spcBef>
              <a:buFont typeface="Arial" panose="020B0604020202020204" pitchFamily="34" charset="0"/>
              <a:buChar char="•"/>
              <a:defRPr sz="800" b="1">
                <a:latin typeface="Brave Sans" panose="020B0504020101010102" pitchFamily="34" charset="0"/>
                <a:cs typeface="Brave Sans" panose="020B0504020101010102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might we help with capacity planning</a:t>
            </a:r>
          </a:p>
          <a:p>
            <a:pPr algn="l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might we keep statistics of productivity.</a:t>
            </a:r>
          </a:p>
          <a:p>
            <a:pPr algn="l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might we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facilitate the cost of a product from inception until it reaches the market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69032" y="3657248"/>
            <a:ext cx="3549740" cy="60939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Current Environment and business challenge identified 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gray">
          <a:xfrm>
            <a:off x="3497907" y="4187028"/>
            <a:ext cx="3549740" cy="98316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Productivity management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Keeping statistics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Production process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800" dirty="0" smtClean="0"/>
              <a:t>Destruction of biodiversity</a:t>
            </a:r>
            <a:endParaRPr 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69032" y="5212401"/>
            <a:ext cx="3549740" cy="50552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Expected Benefits: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28" name="TextBox 27"/>
          <p:cNvSpPr txBox="1"/>
          <p:nvPr/>
        </p:nvSpPr>
        <p:spPr bwMode="gray">
          <a:xfrm>
            <a:off x="3469032" y="5690244"/>
            <a:ext cx="3549740" cy="108314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2880" tIns="182880" rIns="182880" bIns="182880" rtlCol="0" anchor="t">
            <a:noAutofit/>
          </a:bodyPr>
          <a:lstStyle>
            <a:defPPr lvl="0">
              <a:defRPr lang="en-US"/>
            </a:defPPr>
            <a:lvl1pPr marL="171450" indent="-171450" algn="ctr">
              <a:spcBef>
                <a:spcPts val="0"/>
              </a:spcBef>
              <a:buFont typeface="Arial" panose="020B0604020202020204" pitchFamily="34" charset="0"/>
              <a:buChar char="•"/>
              <a:defRPr sz="800" b="1">
                <a:latin typeface="Brave Sans" panose="020B0504020101010102" pitchFamily="34" charset="0"/>
                <a:cs typeface="Brave Sans" panose="020B0504020101010102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Improved productivity management</a:t>
            </a:r>
          </a:p>
          <a:p>
            <a:pPr algn="l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Improved production process</a:t>
            </a:r>
          </a:p>
          <a:p>
            <a:pPr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0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SME(s) Observation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3836742"/>
              </p:ext>
            </p:extLst>
          </p:nvPr>
        </p:nvGraphicFramePr>
        <p:xfrm>
          <a:off x="344197" y="3292399"/>
          <a:ext cx="11503026" cy="197151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834342">
                  <a:extLst>
                    <a:ext uri="{9D8B030D-6E8A-4147-A177-3AD203B41FA5}">
                      <a16:colId xmlns:a16="http://schemas.microsoft.com/office/drawing/2014/main" xmlns="" val="1764962934"/>
                    </a:ext>
                  </a:extLst>
                </a:gridCol>
                <a:gridCol w="3834342">
                  <a:extLst>
                    <a:ext uri="{9D8B030D-6E8A-4147-A177-3AD203B41FA5}">
                      <a16:colId xmlns:a16="http://schemas.microsoft.com/office/drawing/2014/main" xmlns="" val="1054685665"/>
                    </a:ext>
                  </a:extLst>
                </a:gridCol>
                <a:gridCol w="3834342">
                  <a:extLst>
                    <a:ext uri="{9D8B030D-6E8A-4147-A177-3AD203B41FA5}">
                      <a16:colId xmlns:a16="http://schemas.microsoft.com/office/drawing/2014/main" xmlns="" val="3763829422"/>
                    </a:ext>
                  </a:extLst>
                </a:gridCol>
              </a:tblGrid>
              <a:tr h="296862"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94078870"/>
                  </a:ext>
                </a:extLst>
              </a:tr>
              <a:tr h="160575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The</a:t>
                      </a:r>
                      <a:r>
                        <a:rPr lang="en-US" sz="1000" baseline="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 person looked anxious and worried.</a:t>
                      </a:r>
                      <a:endParaRPr lang="en-US" sz="100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Because</a:t>
                      </a:r>
                      <a:r>
                        <a:rPr lang="en-US" sz="1000" baseline="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 they were asking more questions how this things will work.</a:t>
                      </a:r>
                      <a:endParaRPr lang="en-US" sz="100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Because</a:t>
                      </a:r>
                      <a:r>
                        <a:rPr lang="en-US" sz="1000" baseline="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 the stakeholders seemed not sure about the technology that is going to be used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baseline="0" dirty="0" smtClean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To improve their production and analysis.</a:t>
                      </a:r>
                      <a:endParaRPr lang="en-US" sz="100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527143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9617" y="1999717"/>
            <a:ext cx="559241" cy="582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gray">
          <a:xfrm>
            <a:off x="10092614" y="2129255"/>
            <a:ext cx="914400" cy="217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050" dirty="0">
                <a:solidFill>
                  <a:schemeClr val="accent2"/>
                </a:solidFill>
                <a:latin typeface="+mn-lt"/>
                <a:cs typeface="Arial" pitchFamily="34" charset="0"/>
              </a:rPr>
              <a:t>Click 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51855" y="2091478"/>
            <a:ext cx="15401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 action="ppaction://hlinksldjump"/>
              </a:rPr>
              <a:t>Observation Example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398011" y="2578321"/>
            <a:ext cx="2148720" cy="446276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000" b="1" dirty="0">
                <a:latin typeface="Brave Sans ExtraBold" panose="020B0904020101010102" pitchFamily="34" charset="0"/>
                <a:cs typeface="Brave Sans ExtraBold" panose="020B0904020101010102" pitchFamily="34" charset="0"/>
              </a:rPr>
              <a:t>Name of interviewee(s):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2516869" y="2578320"/>
            <a:ext cx="9379675" cy="446277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2880" tIns="182880" rIns="182880" bIns="18288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000" b="1" dirty="0" err="1" smtClean="0">
                <a:latin typeface="Brave Sans" panose="020B0504020101010102" pitchFamily="34" charset="0"/>
                <a:cs typeface="Brave Sans" panose="020B0504020101010102" pitchFamily="34" charset="0"/>
              </a:rPr>
              <a:t>Manjo</a:t>
            </a:r>
            <a:r>
              <a:rPr lang="en-US" sz="1000" b="1" dirty="0" err="1">
                <a:latin typeface="Brave Sans" panose="020B0504020101010102" pitchFamily="34" charset="0"/>
                <a:cs typeface="Brave Sans" panose="020B0504020101010102" pitchFamily="34" charset="0"/>
              </a:rPr>
              <a:t>-</a:t>
            </a:r>
            <a:r>
              <a:rPr lang="en-US" sz="1000" b="1" dirty="0" err="1" smtClean="0">
                <a:latin typeface="Brave Sans" panose="020B0504020101010102" pitchFamily="34" charset="0"/>
                <a:cs typeface="Brave Sans" panose="020B0504020101010102" pitchFamily="34" charset="0"/>
              </a:rPr>
              <a:t>Tuli</a:t>
            </a:r>
            <a:r>
              <a:rPr lang="en-US" sz="1000" b="1" dirty="0" smtClean="0">
                <a:latin typeface="Brave Sans" panose="020B0504020101010102" pitchFamily="34" charset="0"/>
                <a:cs typeface="Brave Sans" panose="020B0504020101010102" pitchFamily="34" charset="0"/>
              </a:rPr>
              <a:t> Block farmer</a:t>
            </a:r>
            <a:endParaRPr lang="en-US" sz="1000" b="1" dirty="0"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1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Empathy Map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9617" y="1864153"/>
            <a:ext cx="559241" cy="5821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10092614" y="1993691"/>
            <a:ext cx="914400" cy="217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050" dirty="0">
                <a:solidFill>
                  <a:schemeClr val="accent2"/>
                </a:solidFill>
                <a:latin typeface="+mn-lt"/>
                <a:cs typeface="Arial" pitchFamily="34" charset="0"/>
              </a:rPr>
              <a:t>Click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1855" y="1955914"/>
            <a:ext cx="15401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Empathy Map Example</a:t>
            </a:r>
            <a:endParaRPr lang="en-US" sz="8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448321" y="3274320"/>
            <a:ext cx="9101493" cy="3486494"/>
            <a:chOff x="1495946" y="3102870"/>
            <a:chExt cx="9101493" cy="3486494"/>
          </a:xfrm>
        </p:grpSpPr>
        <p:sp>
          <p:nvSpPr>
            <p:cNvPr id="10" name="Rectangle 9"/>
            <p:cNvSpPr/>
            <p:nvPr/>
          </p:nvSpPr>
          <p:spPr>
            <a:xfrm>
              <a:off x="1495946" y="3116830"/>
              <a:ext cx="4533900" cy="171035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tIns="274320" rIns="182880" bIns="27432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They don’t need a mobile app , they need a productivity measurement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3% of staff are literate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They use chemical products, they know what diseases they get through seasons </a:t>
              </a:r>
              <a:r>
                <a:rPr lang="en-US" sz="1000" dirty="0" err="1" smtClean="0"/>
                <a:t>e.g</a:t>
              </a:r>
              <a:r>
                <a:rPr lang="en-US" sz="1000" dirty="0" smtClean="0"/>
                <a:t> p</a:t>
              </a:r>
              <a:r>
                <a:rPr lang="en-US" sz="1000" dirty="0" smtClean="0"/>
                <a:t>roblems during rainy seasons, mostly no problems during the winter season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No weather station</a:t>
              </a:r>
              <a:endParaRPr lang="en-US" sz="1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29846" y="3116829"/>
              <a:ext cx="4533900" cy="171035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tIns="274320" rIns="182880" bIns="27432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Keeping statistics of this process could help, capacity planning</a:t>
              </a:r>
              <a:endParaRPr lang="en-US" sz="1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72146" y="4787364"/>
              <a:ext cx="4533900" cy="171035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tIns="274320" rIns="182880" bIns="27432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They use chemical products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Plants vegetables and fruits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63539" y="4879014"/>
              <a:ext cx="4533900" cy="171035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tIns="274320" rIns="182880" bIns="27432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Worried about the change</a:t>
              </a:r>
              <a:r>
                <a:rPr lang="en-US" sz="1000" dirty="0" smtClean="0"/>
                <a:t>s and whether they’ll  be consulted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/>
                <a:t>Eager to make the most of this opportunity for change  </a:t>
              </a:r>
              <a:endParaRPr lang="en-US" sz="1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655825" y="4423301"/>
              <a:ext cx="798400" cy="7984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31578" y="4481593"/>
              <a:ext cx="813943" cy="57616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72146" y="3102870"/>
              <a:ext cx="2125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What The User Said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29846" y="3102870"/>
              <a:ext cx="3270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Thoughts and Beliefs Identified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95946" y="4769674"/>
              <a:ext cx="24801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Actions and </a:t>
              </a:r>
              <a:r>
                <a:rPr lang="en-US" dirty="0" smtClean="0"/>
                <a:t>Behaviors</a:t>
              </a:r>
            </a:p>
            <a:p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492" y="47907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9686" y="2634238"/>
            <a:ext cx="2148720" cy="44627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000" b="1" dirty="0">
                <a:latin typeface="Brave Sans ExtraBold" panose="020B0904020101010102" pitchFamily="34" charset="0"/>
                <a:cs typeface="Brave Sans ExtraBold" panose="020B0904020101010102" pitchFamily="34" charset="0"/>
              </a:rPr>
              <a:t>Name of interviewee(s):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2578544" y="2634237"/>
            <a:ext cx="9379675" cy="4462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2880" tIns="182880" rIns="182880" bIns="18288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000" b="1" dirty="0" err="1" smtClean="0">
                <a:latin typeface="Brave Sans" panose="020B0504020101010102" pitchFamily="34" charset="0"/>
                <a:cs typeface="Brave Sans" panose="020B0504020101010102" pitchFamily="34" charset="0"/>
              </a:rPr>
              <a:t>Manjo-Tuli</a:t>
            </a:r>
            <a:r>
              <a:rPr lang="en-US" sz="1000" b="1" dirty="0" smtClean="0">
                <a:latin typeface="Brave Sans" panose="020B0504020101010102" pitchFamily="34" charset="0"/>
                <a:cs typeface="Brave Sans" panose="020B0504020101010102" pitchFamily="34" charset="0"/>
              </a:rPr>
              <a:t> Block farmer</a:t>
            </a:r>
            <a:endParaRPr lang="en-US" sz="1000" b="1" dirty="0"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39867" y="4995912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Feeling and Emotions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9723" y="3274319"/>
            <a:ext cx="766800" cy="34292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USABILITY / TACTICAL NEEDS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 Practical needs &amp; pain points ) </a:t>
            </a:r>
          </a:p>
        </p:txBody>
      </p:sp>
      <p:sp>
        <p:nvSpPr>
          <p:cNvPr id="28" name="Rectangle 27"/>
          <p:cNvSpPr/>
          <p:nvPr/>
        </p:nvSpPr>
        <p:spPr>
          <a:xfrm rot="10800000">
            <a:off x="10546637" y="3274319"/>
            <a:ext cx="766800" cy="34292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EMOTIONAL ASPIRATIONAL NEEDS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( Deeper needs &amp; values. These may be based on your intuition or informed guesses )</a:t>
            </a:r>
          </a:p>
        </p:txBody>
      </p:sp>
    </p:spTree>
    <p:extLst>
      <p:ext uri="{BB962C8B-B14F-4D97-AF65-F5344CB8AC3E}">
        <p14:creationId xmlns:p14="http://schemas.microsoft.com/office/powerpoint/2010/main" val="412118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DISOVERY CANVAS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685" y="2690317"/>
            <a:ext cx="2041864" cy="3862883"/>
          </a:xfrm>
          <a:prstGeom prst="rect">
            <a:avLst/>
          </a:prstGeom>
          <a:solidFill>
            <a:schemeClr val="bg1"/>
          </a:solidFill>
          <a:ln w="152400">
            <a:solidFill>
              <a:srgbClr val="8A3F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91440"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OVERALL CAPABILITIES AND CONSTRAINTS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0844" y="2592473"/>
            <a:ext cx="1911927" cy="18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BUSINESS SITUATION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87437" y="2690316"/>
            <a:ext cx="7335285" cy="3862883"/>
          </a:xfrm>
          <a:prstGeom prst="rect">
            <a:avLst/>
          </a:prstGeom>
          <a:noFill/>
          <a:ln w="152400">
            <a:solidFill>
              <a:srgbClr val="8A3F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01908" y="2681081"/>
            <a:ext cx="1995055" cy="3862883"/>
          </a:xfrm>
          <a:prstGeom prst="rect">
            <a:avLst/>
          </a:prstGeom>
          <a:noFill/>
          <a:ln w="152400">
            <a:solidFill>
              <a:srgbClr val="8A3F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/>
          </a:p>
        </p:txBody>
      </p:sp>
      <p:sp>
        <p:nvSpPr>
          <p:cNvPr id="19" name="Rectangle 18"/>
          <p:cNvSpPr/>
          <p:nvPr/>
        </p:nvSpPr>
        <p:spPr>
          <a:xfrm>
            <a:off x="10085036" y="2581836"/>
            <a:ext cx="1911927" cy="253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BUSINESS GOALS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26250"/>
              </p:ext>
            </p:extLst>
          </p:nvPr>
        </p:nvGraphicFramePr>
        <p:xfrm>
          <a:off x="10105356" y="2779848"/>
          <a:ext cx="1809404" cy="3599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9404">
                  <a:extLst>
                    <a:ext uri="{9D8B030D-6E8A-4147-A177-3AD203B41FA5}">
                      <a16:colId xmlns:a16="http://schemas.microsoft.com/office/drawing/2014/main" xmlns="" val="66706124"/>
                    </a:ext>
                  </a:extLst>
                </a:gridCol>
              </a:tblGrid>
              <a:tr h="1787529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OUTCOMES</a:t>
                      </a:r>
                    </a:p>
                    <a:p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Better yields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Improved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</a:rPr>
                        <a:t> Profits.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3997258"/>
                  </a:ext>
                </a:extLst>
              </a:tr>
              <a:tr h="181235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METRICS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More produce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121165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34232"/>
              </p:ext>
            </p:extLst>
          </p:nvPr>
        </p:nvGraphicFramePr>
        <p:xfrm>
          <a:off x="3004965" y="2782280"/>
          <a:ext cx="6750794" cy="36235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50794">
                  <a:extLst>
                    <a:ext uri="{9D8B030D-6E8A-4147-A177-3AD203B41FA5}">
                      <a16:colId xmlns:a16="http://schemas.microsoft.com/office/drawing/2014/main" xmlns="" val="2645273675"/>
                    </a:ext>
                  </a:extLst>
                </a:gridCol>
              </a:tblGrid>
              <a:tr h="1207862">
                <a:tc>
                  <a:txBody>
                    <a:bodyPr/>
                    <a:lstStyle/>
                    <a:p>
                      <a:pPr algn="l">
                        <a:buFont typeface="Arial"/>
                        <a:buChar char="•"/>
                      </a:pPr>
                      <a:r>
                        <a:rPr lang="en-US" sz="900" b="0" i="0" dirty="0" smtClean="0">
                          <a:solidFill>
                            <a:srgbClr val="000000"/>
                          </a:solidFill>
                          <a:effectLst/>
                          <a:latin typeface="Brave Sans "/>
                        </a:rPr>
                        <a:t>Poor access to high-value markets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900" b="0" i="0" dirty="0" smtClean="0">
                          <a:solidFill>
                            <a:srgbClr val="000000"/>
                          </a:solidFill>
                          <a:effectLst/>
                          <a:latin typeface="Brave Sans "/>
                        </a:rPr>
                        <a:t>Weather, climate volatility, and climate change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900" b="0" i="0" dirty="0" smtClean="0">
                          <a:solidFill>
                            <a:srgbClr val="000000"/>
                          </a:solidFill>
                          <a:effectLst/>
                          <a:latin typeface="Brave Sans "/>
                        </a:rPr>
                        <a:t>Pests, diseases, and weeds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900" b="0" i="0" dirty="0" smtClean="0">
                          <a:solidFill>
                            <a:srgbClr val="000000"/>
                          </a:solidFill>
                          <a:effectLst/>
                          <a:latin typeface="Brave Sans "/>
                        </a:rPr>
                        <a:t>Lack of research addressing regional, national, and local issues of the horticulture sector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900" b="0" i="0" dirty="0" smtClean="0">
                          <a:solidFill>
                            <a:srgbClr val="000000"/>
                          </a:solidFill>
                          <a:effectLst/>
                          <a:latin typeface="Brave Sans "/>
                        </a:rPr>
                        <a:t>Postharvest losses and food safety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Brave Sans 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29087678"/>
                  </a:ext>
                </a:extLst>
              </a:tr>
              <a:tr h="1207862">
                <a:tc>
                  <a:txBody>
                    <a:bodyPr/>
                    <a:lstStyle/>
                    <a:p>
                      <a:pPr marL="171450" marR="0" lvl="0" indent="-171450" algn="l" defTabSz="8804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i="0" dirty="0" smtClean="0">
                          <a:solidFill>
                            <a:schemeClr val="tx1"/>
                          </a:solidFill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To</a:t>
                      </a:r>
                      <a:r>
                        <a:rPr lang="en-US" sz="900" b="0" i="0" baseline="0" dirty="0" smtClean="0">
                          <a:solidFill>
                            <a:schemeClr val="tx1"/>
                          </a:solidFill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 be able analyze and do statistical measurements. To give you how much statists of produce.</a:t>
                      </a:r>
                    </a:p>
                    <a:p>
                      <a:pPr marL="171450" marR="0" lvl="0" indent="-171450" algn="l" defTabSz="8804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i="0" baseline="0" dirty="0" smtClean="0">
                          <a:solidFill>
                            <a:schemeClr val="tx1"/>
                          </a:solidFill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Production yield.</a:t>
                      </a:r>
                    </a:p>
                    <a:p>
                      <a:pPr marL="171450" marR="0" lvl="0" indent="-171450" algn="l" defTabSz="8804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b="0" i="0" baseline="0" dirty="0" smtClean="0">
                          <a:solidFill>
                            <a:schemeClr val="tx1"/>
                          </a:solidFill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Cost analysis to do profits and loss analysis.</a:t>
                      </a:r>
                    </a:p>
                    <a:p>
                      <a:pPr marL="171450" marR="0" lvl="0" indent="-171450" algn="l" defTabSz="8804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b="0" i="0" dirty="0">
                        <a:solidFill>
                          <a:schemeClr val="tx1"/>
                        </a:solidFill>
                        <a:latin typeface="Brave Sans" panose="020B0504020101010102" pitchFamily="34" charset="0"/>
                        <a:cs typeface="Brave Sans" panose="020B0504020101010102" pitchFamily="34" charset="0"/>
                      </a:endParaRPr>
                    </a:p>
                    <a:p>
                      <a:pPr marL="171450" indent="-171450" algn="l" defTabSz="880442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900" b="0" i="0" kern="1200" dirty="0">
                        <a:solidFill>
                          <a:schemeClr val="tx1"/>
                        </a:solidFill>
                        <a:latin typeface="Brave Sans" panose="020B0504020101010102" pitchFamily="34" charset="0"/>
                        <a:ea typeface="+mn-ea"/>
                        <a:cs typeface="Brave Sans" panose="020B0504020101010102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19865147"/>
                  </a:ext>
                </a:extLst>
              </a:tr>
              <a:tr h="1207862">
                <a:tc>
                  <a:txBody>
                    <a:bodyPr/>
                    <a:lstStyle/>
                    <a:p>
                      <a:pPr marL="171450" indent="-171450" algn="l" defTabSz="8804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kern="1200" dirty="0" smtClean="0">
                          <a:solidFill>
                            <a:schemeClr val="dk1"/>
                          </a:solidFill>
                          <a:effectLst/>
                          <a:latin typeface="Brave Sans"/>
                          <a:ea typeface="+mn-ea"/>
                          <a:cs typeface="+mn-cs"/>
                        </a:rPr>
                        <a:t>crops which create jobs and economic opportunities for rural communities, </a:t>
                      </a:r>
                    </a:p>
                    <a:p>
                      <a:pPr marL="171450" indent="-171450" algn="l" defTabSz="8804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kern="1200" dirty="0" smtClean="0">
                          <a:solidFill>
                            <a:schemeClr val="dk1"/>
                          </a:solidFill>
                          <a:effectLst/>
                          <a:latin typeface="Brave Sans"/>
                          <a:ea typeface="+mn-ea"/>
                          <a:cs typeface="+mn-cs"/>
                        </a:rPr>
                        <a:t>enables more profitable, intensive farming of small tracts of land in urban areas. </a:t>
                      </a:r>
                    </a:p>
                    <a:p>
                      <a:pPr marL="171450" indent="-171450" algn="l" defTabSz="8804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i="0" kern="1200" dirty="0" smtClean="0">
                          <a:solidFill>
                            <a:schemeClr val="dk1"/>
                          </a:solidFill>
                          <a:effectLst/>
                          <a:latin typeface="Brave Sans"/>
                          <a:ea typeface="+mn-ea"/>
                          <a:cs typeface="+mn-cs"/>
                        </a:rPr>
                        <a:t>Better information delivery (extension), reducing high crop losses and improving the value-chain from farm to fork are critical.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latin typeface="Brave Sans"/>
                        <a:ea typeface="+mn-ea"/>
                        <a:cs typeface="Brave Sans" panose="020B0504020101010102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4389776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6874"/>
              </p:ext>
            </p:extLst>
          </p:nvPr>
        </p:nvGraphicFramePr>
        <p:xfrm>
          <a:off x="2573449" y="2772119"/>
          <a:ext cx="436419" cy="36235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6419">
                  <a:extLst>
                    <a:ext uri="{9D8B030D-6E8A-4147-A177-3AD203B41FA5}">
                      <a16:colId xmlns:a16="http://schemas.microsoft.com/office/drawing/2014/main" xmlns="" val="3646898077"/>
                    </a:ext>
                  </a:extLst>
                </a:gridCol>
              </a:tblGrid>
              <a:tr h="12078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CONSTRAINTS</a:t>
                      </a:r>
                      <a:endParaRPr lang="en-US" sz="800" b="0" kern="1200" dirty="0">
                        <a:solidFill>
                          <a:schemeClr val="tx1"/>
                        </a:solidFill>
                        <a:latin typeface="Brave Sans" panose="020B0504020101010102" pitchFamily="34" charset="0"/>
                        <a:ea typeface="+mn-ea"/>
                        <a:cs typeface="Brave Sans" panose="020B0504020101010102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73662228"/>
                  </a:ext>
                </a:extLst>
              </a:tr>
              <a:tr h="12078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Brave Sans" panose="020B0504020101010102" pitchFamily="34" charset="0"/>
                          <a:ea typeface="+mn-ea"/>
                          <a:cs typeface="Brave Sans" panose="020B0504020101010102" pitchFamily="34" charset="0"/>
                        </a:rPr>
                        <a:t>CAABILITIES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346925"/>
                  </a:ext>
                </a:extLst>
              </a:tr>
              <a:tr h="12078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kern="1200" dirty="0">
                          <a:latin typeface="Brave Sans" panose="020B0504020101010102" pitchFamily="34" charset="0"/>
                          <a:cs typeface="Brave Sans" panose="020B0504020101010102" pitchFamily="34" charset="0"/>
                        </a:rPr>
                        <a:t>OPPORTUNITIES</a:t>
                      </a:r>
                      <a:endParaRPr lang="en-US" sz="800" b="0" kern="1200" dirty="0">
                        <a:solidFill>
                          <a:schemeClr val="dk1"/>
                        </a:solidFill>
                        <a:latin typeface="Brave Sans" panose="020B0504020101010102" pitchFamily="34" charset="0"/>
                        <a:ea typeface="+mn-ea"/>
                        <a:cs typeface="Brave Sans" panose="020B0504020101010102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2195403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9617" y="2008433"/>
            <a:ext cx="559241" cy="5821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 bwMode="gray">
          <a:xfrm>
            <a:off x="10092614" y="2137971"/>
            <a:ext cx="914400" cy="217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050" dirty="0">
                <a:solidFill>
                  <a:schemeClr val="accent2"/>
                </a:solidFill>
                <a:latin typeface="+mn-lt"/>
                <a:cs typeface="Arial" pitchFamily="34" charset="0"/>
              </a:rPr>
              <a:t>Click Here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651855" y="2100194"/>
            <a:ext cx="15401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 action="ppaction://hlinksldjump"/>
              </a:rPr>
              <a:t>Problem Discovery Example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86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Board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99337" y="3369889"/>
            <a:ext cx="2866349" cy="2412239"/>
            <a:chOff x="544058" y="1709929"/>
            <a:chExt cx="2547134" cy="2143596"/>
          </a:xfrm>
        </p:grpSpPr>
        <p:grpSp>
          <p:nvGrpSpPr>
            <p:cNvPr id="59" name="Group 58"/>
            <p:cNvGrpSpPr/>
            <p:nvPr/>
          </p:nvGrpSpPr>
          <p:grpSpPr>
            <a:xfrm>
              <a:off x="567110" y="1709929"/>
              <a:ext cx="2514418" cy="2143596"/>
              <a:chOff x="567110" y="1709929"/>
              <a:chExt cx="2514418" cy="214359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xmlns="" id="{37728A66-E756-7841-A4C5-A9EDC3CF9A16}"/>
                  </a:ext>
                </a:extLst>
              </p:cNvPr>
              <p:cNvGrpSpPr/>
              <p:nvPr/>
            </p:nvGrpSpPr>
            <p:grpSpPr>
              <a:xfrm>
                <a:off x="567110" y="1709929"/>
                <a:ext cx="2514418" cy="2143596"/>
                <a:chOff x="479057" y="921293"/>
                <a:chExt cx="3046408" cy="2597129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xmlns="" id="{499AF3B5-E651-B74A-8251-EA99FF9ECF18}"/>
                    </a:ext>
                  </a:extLst>
                </p:cNvPr>
                <p:cNvSpPr/>
                <p:nvPr/>
              </p:nvSpPr>
              <p:spPr>
                <a:xfrm>
                  <a:off x="484493" y="924612"/>
                  <a:ext cx="1064471" cy="2319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100"/>
                    </a:spcBef>
                  </a:pPr>
                  <a:r>
                    <a:rPr lang="en-US" sz="800" b="1" spc="-40" dirty="0">
                      <a:solidFill>
                        <a:srgbClr val="595959"/>
                      </a:solidFill>
                      <a:latin typeface="Brave Sans" panose="020B0504020101010102" pitchFamily="34" charset="0"/>
                      <a:ea typeface="Open Sans Semibold" panose="020B0606030504020204" pitchFamily="34" charset="0"/>
                      <a:cs typeface="Brave Sans" panose="020B0504020101010102" pitchFamily="34" charset="0"/>
                    </a:rPr>
                    <a:t>DESCRIPTION </a:t>
                  </a:r>
                  <a:r>
                    <a:rPr lang="en-US" sz="800" b="1" spc="-40" dirty="0" smtClean="0">
                      <a:solidFill>
                        <a:srgbClr val="595959"/>
                      </a:solidFill>
                      <a:latin typeface="Brave Sans" panose="020B0504020101010102" pitchFamily="34" charset="0"/>
                      <a:ea typeface="Open Sans Semibold" panose="020B0606030504020204" pitchFamily="34" charset="0"/>
                      <a:cs typeface="Brave Sans" panose="020B0504020101010102" pitchFamily="34" charset="0"/>
                    </a:rPr>
                    <a:t>1:</a:t>
                  </a:r>
                  <a:endParaRPr lang="en-US" sz="800" b="1" dirty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xmlns="" id="{686763F7-95EF-C349-9811-43A381A33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057" y="1139867"/>
                  <a:ext cx="3044152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9E1AF958-1E58-EE43-92E0-C362AA80DCEA}"/>
                    </a:ext>
                  </a:extLst>
                </p:cNvPr>
                <p:cNvSpPr/>
                <p:nvPr/>
              </p:nvSpPr>
              <p:spPr>
                <a:xfrm>
                  <a:off x="481316" y="921293"/>
                  <a:ext cx="3044149" cy="1955420"/>
                </a:xfrm>
                <a:prstGeom prst="rect">
                  <a:avLst/>
                </a:prstGeom>
                <a:noFill/>
                <a:ln w="6350">
                  <a:solidFill>
                    <a:srgbClr val="99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Brave Sans" panose="020B0504020101010102" pitchFamily="34" charset="0"/>
                    <a:cs typeface="Brave Sans" panose="020B0504020101010102" pitchFamily="34" charset="0"/>
                  </a:endParaRPr>
                </a:p>
                <a:p>
                  <a:pPr algn="ctr"/>
                  <a:endParaRPr lang="en-US" dirty="0">
                    <a:latin typeface="Brave Sans" panose="020B0504020101010102" pitchFamily="34" charset="0"/>
                    <a:cs typeface="Brave Sans" panose="020B0504020101010102" pitchFamily="34" charset="0"/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xmlns="" id="{A9C41265-902F-7F47-8515-E6956BA11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057" y="3191397"/>
                  <a:ext cx="3044152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xmlns="" id="{F3DDD695-6316-704A-A69F-46C2DB8CF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117" y="3518422"/>
                  <a:ext cx="3044152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A59B7291-634D-2644-B8E6-0101F4014A3F}"/>
                  </a:ext>
                </a:extLst>
              </p:cNvPr>
              <p:cNvSpPr/>
              <p:nvPr/>
            </p:nvSpPr>
            <p:spPr>
              <a:xfrm>
                <a:off x="1347788" y="1709929"/>
                <a:ext cx="1709737" cy="177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"/>
                  </a:spcBef>
                </a:pPr>
                <a:r>
                  <a:rPr lang="en-US" sz="700" b="1" spc="-40" dirty="0" smtClean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rPr>
                  <a:t>Decision making</a:t>
                </a:r>
                <a:endParaRPr lang="en-US" sz="700" b="1" dirty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endParaRP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59B7291-634D-2644-B8E6-0101F4014A3F}"/>
                </a:ext>
              </a:extLst>
            </p:cNvPr>
            <p:cNvSpPr/>
            <p:nvPr/>
          </p:nvSpPr>
          <p:spPr>
            <a:xfrm>
              <a:off x="544058" y="3383553"/>
              <a:ext cx="2535608" cy="17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700" b="1" dirty="0" smtClean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rPr>
                <a:t>This the first step where one decide on the method of planting </a:t>
              </a:r>
              <a:endParaRPr lang="en-US" sz="700" b="1" dirty="0">
                <a:solidFill>
                  <a:srgbClr val="595959"/>
                </a:solidFill>
                <a:latin typeface="Brave Sans" panose="020B0504020101010102" pitchFamily="34" charset="0"/>
                <a:ea typeface="Open Sans Semibold" panose="020B0606030504020204" pitchFamily="34" charset="0"/>
                <a:cs typeface="Brave Sans" panose="020B0504020101010102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A59B7291-634D-2644-B8E6-0101F4014A3F}"/>
                </a:ext>
              </a:extLst>
            </p:cNvPr>
            <p:cNvSpPr/>
            <p:nvPr/>
          </p:nvSpPr>
          <p:spPr>
            <a:xfrm>
              <a:off x="555584" y="3653470"/>
              <a:ext cx="2535608" cy="17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endParaRPr lang="en-US" sz="700" b="1" dirty="0">
                <a:solidFill>
                  <a:srgbClr val="595959"/>
                </a:solidFill>
                <a:latin typeface="Brave Sans" panose="020B0504020101010102" pitchFamily="34" charset="0"/>
                <a:ea typeface="Open Sans Semibold" panose="020B0606030504020204" pitchFamily="34" charset="0"/>
                <a:cs typeface="Brave Sans" panose="020B0504020101010102" pitchFamily="34" charset="0"/>
              </a:endParaRPr>
            </a:p>
          </p:txBody>
        </p:sp>
      </p:grpSp>
      <p:pic>
        <p:nvPicPr>
          <p:cNvPr id="104" name="Picture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6239" y="1967583"/>
            <a:ext cx="559241" cy="582119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 bwMode="gray">
          <a:xfrm>
            <a:off x="9929236" y="2097121"/>
            <a:ext cx="914400" cy="217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050" dirty="0">
                <a:solidFill>
                  <a:schemeClr val="accent2"/>
                </a:solidFill>
                <a:latin typeface="+mn-lt"/>
                <a:cs typeface="Arial" pitchFamily="34" charset="0"/>
              </a:rPr>
              <a:t>Click Here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98011" y="2578321"/>
            <a:ext cx="2148720" cy="446276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00" b="1" dirty="0"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000" b="1" dirty="0">
                <a:latin typeface="Brave Sans ExtraBold" panose="020B0904020101010102" pitchFamily="34" charset="0"/>
                <a:cs typeface="Brave Sans ExtraBold" panose="020B0904020101010102" pitchFamily="34" charset="0"/>
              </a:rPr>
              <a:t>Scenario: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00" dirty="0"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 bwMode="gray">
          <a:xfrm>
            <a:off x="2648947" y="2578321"/>
            <a:ext cx="9379675" cy="446277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2880" tIns="182880" rIns="182880" bIns="18288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000" b="1" dirty="0" smtClean="0">
                <a:latin typeface="Brave Sans" panose="020B0504020101010102" pitchFamily="34" charset="0"/>
                <a:cs typeface="Brave Sans" panose="020B0504020101010102" pitchFamily="34" charset="0"/>
              </a:rPr>
              <a:t>Steps to grow a vegetable</a:t>
            </a:r>
            <a:endParaRPr lang="en-US" sz="1000" b="1" dirty="0"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0488477" y="2059344"/>
            <a:ext cx="15401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Storyboards Toolkit activity</a:t>
            </a:r>
            <a:endParaRPr lang="en-US" sz="800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3191627" y="3369889"/>
            <a:ext cx="2866349" cy="2412239"/>
            <a:chOff x="544058" y="1709929"/>
            <a:chExt cx="2547134" cy="2143596"/>
          </a:xfrm>
        </p:grpSpPr>
        <p:grpSp>
          <p:nvGrpSpPr>
            <p:cNvPr id="103" name="Group 102"/>
            <p:cNvGrpSpPr/>
            <p:nvPr/>
          </p:nvGrpSpPr>
          <p:grpSpPr>
            <a:xfrm>
              <a:off x="567110" y="1709929"/>
              <a:ext cx="2514418" cy="2143596"/>
              <a:chOff x="567110" y="1709929"/>
              <a:chExt cx="2514418" cy="2143596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xmlns="" id="{37728A66-E756-7841-A4C5-A9EDC3CF9A16}"/>
                  </a:ext>
                </a:extLst>
              </p:cNvPr>
              <p:cNvGrpSpPr/>
              <p:nvPr/>
            </p:nvGrpSpPr>
            <p:grpSpPr>
              <a:xfrm>
                <a:off x="567110" y="1709929"/>
                <a:ext cx="2514418" cy="2143596"/>
                <a:chOff x="479057" y="921293"/>
                <a:chExt cx="3046408" cy="259712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xmlns="" id="{499AF3B5-E651-B74A-8251-EA99FF9ECF18}"/>
                    </a:ext>
                  </a:extLst>
                </p:cNvPr>
                <p:cNvSpPr/>
                <p:nvPr/>
              </p:nvSpPr>
              <p:spPr>
                <a:xfrm>
                  <a:off x="484493" y="924612"/>
                  <a:ext cx="1064471" cy="210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100"/>
                    </a:spcBef>
                  </a:pPr>
                  <a:r>
                    <a:rPr lang="en-US" sz="800" b="1" spc="-40" dirty="0">
                      <a:solidFill>
                        <a:srgbClr val="595959"/>
                      </a:solidFill>
                      <a:latin typeface="Brave Sans" panose="020B0504020101010102" pitchFamily="34" charset="0"/>
                      <a:ea typeface="Open Sans Semibold" panose="020B0606030504020204" pitchFamily="34" charset="0"/>
                      <a:cs typeface="Brave Sans" panose="020B0504020101010102" pitchFamily="34" charset="0"/>
                    </a:rPr>
                    <a:t>DESCRIPTION X:</a:t>
                  </a:r>
                  <a:endParaRPr lang="en-US" sz="800" b="1" dirty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xmlns="" id="{686763F7-95EF-C349-9811-43A381A33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057" y="1139867"/>
                  <a:ext cx="3044152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xmlns="" id="{9E1AF958-1E58-EE43-92E0-C362AA80DCEA}"/>
                    </a:ext>
                  </a:extLst>
                </p:cNvPr>
                <p:cNvSpPr/>
                <p:nvPr/>
              </p:nvSpPr>
              <p:spPr>
                <a:xfrm>
                  <a:off x="481316" y="921293"/>
                  <a:ext cx="3044149" cy="1955420"/>
                </a:xfrm>
                <a:prstGeom prst="rect">
                  <a:avLst/>
                </a:prstGeom>
                <a:noFill/>
                <a:ln w="6350">
                  <a:solidFill>
                    <a:srgbClr val="99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Brave Sans" panose="020B0504020101010102" pitchFamily="34" charset="0"/>
                    <a:cs typeface="Brave Sans" panose="020B0504020101010102" pitchFamily="34" charset="0"/>
                  </a:endParaRPr>
                </a:p>
                <a:p>
                  <a:pPr algn="ctr"/>
                  <a:endParaRPr lang="en-US" dirty="0">
                    <a:latin typeface="Brave Sans" panose="020B0504020101010102" pitchFamily="34" charset="0"/>
                    <a:cs typeface="Brave Sans" panose="020B0504020101010102" pitchFamily="34" charset="0"/>
                  </a:endParaRP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xmlns="" id="{A9C41265-902F-7F47-8515-E6956BA11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057" y="3191397"/>
                  <a:ext cx="3044152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xmlns="" id="{F3DDD695-6316-704A-A69F-46C2DB8CF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117" y="3518422"/>
                  <a:ext cx="3044152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xmlns="" id="{A59B7291-634D-2644-B8E6-0101F4014A3F}"/>
                  </a:ext>
                </a:extLst>
              </p:cNvPr>
              <p:cNvSpPr/>
              <p:nvPr/>
            </p:nvSpPr>
            <p:spPr>
              <a:xfrm>
                <a:off x="1347788" y="1709929"/>
                <a:ext cx="1709737" cy="177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"/>
                  </a:spcBef>
                </a:pPr>
                <a:r>
                  <a:rPr lang="en-US" sz="700" b="1" dirty="0" smtClean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rPr>
                  <a:t>Cultivation and planting</a:t>
                </a:r>
                <a:endParaRPr lang="en-US" sz="700" b="1" dirty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endParaRPr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A59B7291-634D-2644-B8E6-0101F4014A3F}"/>
                </a:ext>
              </a:extLst>
            </p:cNvPr>
            <p:cNvSpPr/>
            <p:nvPr/>
          </p:nvSpPr>
          <p:spPr>
            <a:xfrm>
              <a:off x="544058" y="3383553"/>
              <a:ext cx="2535608" cy="17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700" b="1" spc="-40" dirty="0" smtClean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rPr>
                <a:t>Cultivating and planting of the soil</a:t>
              </a:r>
              <a:endParaRPr lang="en-US" sz="700" b="1" dirty="0">
                <a:solidFill>
                  <a:srgbClr val="595959"/>
                </a:solidFill>
                <a:latin typeface="Brave Sans" panose="020B0504020101010102" pitchFamily="34" charset="0"/>
                <a:ea typeface="Open Sans Semibold" panose="020B0606030504020204" pitchFamily="34" charset="0"/>
                <a:cs typeface="Brave Sans" panose="020B0504020101010102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A59B7291-634D-2644-B8E6-0101F4014A3F}"/>
                </a:ext>
              </a:extLst>
            </p:cNvPr>
            <p:cNvSpPr/>
            <p:nvPr/>
          </p:nvSpPr>
          <p:spPr>
            <a:xfrm>
              <a:off x="555584" y="3653470"/>
              <a:ext cx="2535608" cy="17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endParaRPr lang="en-US" sz="700" b="1" dirty="0">
                <a:solidFill>
                  <a:srgbClr val="595959"/>
                </a:solidFill>
                <a:latin typeface="Brave Sans" panose="020B0504020101010102" pitchFamily="34" charset="0"/>
                <a:ea typeface="Open Sans Semibold" panose="020B0606030504020204" pitchFamily="34" charset="0"/>
                <a:cs typeface="Brave Sans" panose="020B0504020101010102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120733" y="3369889"/>
            <a:ext cx="2866349" cy="2412239"/>
            <a:chOff x="544058" y="1709929"/>
            <a:chExt cx="2547134" cy="2143596"/>
          </a:xfrm>
        </p:grpSpPr>
        <p:grpSp>
          <p:nvGrpSpPr>
            <p:cNvPr id="121" name="Group 120"/>
            <p:cNvGrpSpPr/>
            <p:nvPr/>
          </p:nvGrpSpPr>
          <p:grpSpPr>
            <a:xfrm>
              <a:off x="567110" y="1709929"/>
              <a:ext cx="2514418" cy="2143596"/>
              <a:chOff x="567110" y="1709929"/>
              <a:chExt cx="2514418" cy="214359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xmlns="" id="{37728A66-E756-7841-A4C5-A9EDC3CF9A16}"/>
                  </a:ext>
                </a:extLst>
              </p:cNvPr>
              <p:cNvGrpSpPr/>
              <p:nvPr/>
            </p:nvGrpSpPr>
            <p:grpSpPr>
              <a:xfrm>
                <a:off x="567110" y="1709929"/>
                <a:ext cx="2514418" cy="2143596"/>
                <a:chOff x="479057" y="921293"/>
                <a:chExt cx="3046408" cy="2597129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xmlns="" id="{499AF3B5-E651-B74A-8251-EA99FF9ECF18}"/>
                    </a:ext>
                  </a:extLst>
                </p:cNvPr>
                <p:cNvSpPr/>
                <p:nvPr/>
              </p:nvSpPr>
              <p:spPr>
                <a:xfrm>
                  <a:off x="484493" y="924612"/>
                  <a:ext cx="1064471" cy="2319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100"/>
                    </a:spcBef>
                  </a:pPr>
                  <a:r>
                    <a:rPr lang="en-US" sz="800" b="1" spc="-40" dirty="0">
                      <a:solidFill>
                        <a:srgbClr val="595959"/>
                      </a:solidFill>
                      <a:latin typeface="Brave Sans" panose="020B0504020101010102" pitchFamily="34" charset="0"/>
                      <a:ea typeface="Open Sans Semibold" panose="020B0606030504020204" pitchFamily="34" charset="0"/>
                      <a:cs typeface="Brave Sans" panose="020B0504020101010102" pitchFamily="34" charset="0"/>
                    </a:rPr>
                    <a:t>DESCRIPTION </a:t>
                  </a:r>
                  <a:r>
                    <a:rPr lang="en-US" sz="800" b="1" spc="-40" dirty="0" smtClean="0">
                      <a:solidFill>
                        <a:srgbClr val="595959"/>
                      </a:solidFill>
                      <a:latin typeface="Brave Sans" panose="020B0504020101010102" pitchFamily="34" charset="0"/>
                      <a:ea typeface="Open Sans Semibold" panose="020B0606030504020204" pitchFamily="34" charset="0"/>
                      <a:cs typeface="Brave Sans" panose="020B0504020101010102" pitchFamily="34" charset="0"/>
                    </a:rPr>
                    <a:t>3:</a:t>
                  </a:r>
                  <a:endParaRPr lang="en-US" sz="800" b="1" dirty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endParaRPr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xmlns="" id="{686763F7-95EF-C349-9811-43A381A33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057" y="1139867"/>
                  <a:ext cx="3044152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xmlns="" id="{9E1AF958-1E58-EE43-92E0-C362AA80DCEA}"/>
                    </a:ext>
                  </a:extLst>
                </p:cNvPr>
                <p:cNvSpPr/>
                <p:nvPr/>
              </p:nvSpPr>
              <p:spPr>
                <a:xfrm>
                  <a:off x="481316" y="921293"/>
                  <a:ext cx="3044149" cy="1955420"/>
                </a:xfrm>
                <a:prstGeom prst="rect">
                  <a:avLst/>
                </a:prstGeom>
                <a:noFill/>
                <a:ln w="6350">
                  <a:solidFill>
                    <a:srgbClr val="99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Brave Sans" panose="020B0504020101010102" pitchFamily="34" charset="0"/>
                    <a:cs typeface="Brave Sans" panose="020B0504020101010102" pitchFamily="34" charset="0"/>
                  </a:endParaRPr>
                </a:p>
                <a:p>
                  <a:pPr algn="ctr"/>
                  <a:endParaRPr lang="en-US" dirty="0">
                    <a:latin typeface="Brave Sans" panose="020B0504020101010102" pitchFamily="34" charset="0"/>
                    <a:cs typeface="Brave Sans" panose="020B0504020101010102" pitchFamily="34" charset="0"/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xmlns="" id="{A9C41265-902F-7F47-8515-E6956BA11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057" y="3191397"/>
                  <a:ext cx="3044152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xmlns="" id="{F3DDD695-6316-704A-A69F-46C2DB8CF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117" y="3518422"/>
                  <a:ext cx="3044152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A59B7291-634D-2644-B8E6-0101F4014A3F}"/>
                  </a:ext>
                </a:extLst>
              </p:cNvPr>
              <p:cNvSpPr/>
              <p:nvPr/>
            </p:nvSpPr>
            <p:spPr>
              <a:xfrm>
                <a:off x="1347788" y="1709929"/>
                <a:ext cx="1709737" cy="177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"/>
                  </a:spcBef>
                </a:pPr>
                <a:r>
                  <a:rPr lang="en-US" sz="700" b="1" spc="-40" dirty="0" smtClean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rPr>
                  <a:t>Watering and </a:t>
                </a:r>
                <a:r>
                  <a:rPr lang="en-US" sz="700" b="1" spc="-40" dirty="0" err="1" smtClean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rPr>
                  <a:t>fertilisibng</a:t>
                </a:r>
                <a:r>
                  <a:rPr lang="en-US" sz="700" b="1" spc="-40" dirty="0" smtClean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rPr>
                  <a:t> the planted soil</a:t>
                </a:r>
                <a:endParaRPr lang="en-US" sz="700" b="1" dirty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endParaRPr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A59B7291-634D-2644-B8E6-0101F4014A3F}"/>
                </a:ext>
              </a:extLst>
            </p:cNvPr>
            <p:cNvSpPr/>
            <p:nvPr/>
          </p:nvSpPr>
          <p:spPr>
            <a:xfrm>
              <a:off x="544058" y="3383553"/>
              <a:ext cx="2535608" cy="17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700" b="1" spc="-40" dirty="0" err="1" smtClean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rPr>
                <a:t>Wateing</a:t>
              </a:r>
              <a:r>
                <a:rPr lang="en-US" sz="700" b="1" spc="-40" dirty="0" smtClean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rPr>
                <a:t> </a:t>
              </a:r>
              <a:r>
                <a:rPr lang="en-US" sz="700" b="1" spc="-40" dirty="0" err="1" smtClean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rPr>
                <a:t>ang</a:t>
              </a:r>
              <a:r>
                <a:rPr lang="en-US" sz="700" b="1" spc="-40" dirty="0" smtClean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rPr>
                <a:t> fertilizing of planted vegetables</a:t>
              </a:r>
              <a:endParaRPr lang="en-US" sz="700" b="1" dirty="0">
                <a:solidFill>
                  <a:srgbClr val="595959"/>
                </a:solidFill>
                <a:latin typeface="Brave Sans" panose="020B0504020101010102" pitchFamily="34" charset="0"/>
                <a:ea typeface="Open Sans Semibold" panose="020B0606030504020204" pitchFamily="34" charset="0"/>
                <a:cs typeface="Brave Sans" panose="020B0504020101010102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A59B7291-634D-2644-B8E6-0101F4014A3F}"/>
                </a:ext>
              </a:extLst>
            </p:cNvPr>
            <p:cNvSpPr/>
            <p:nvPr/>
          </p:nvSpPr>
          <p:spPr>
            <a:xfrm>
              <a:off x="555584" y="3653470"/>
              <a:ext cx="2535608" cy="17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endParaRPr lang="en-US" sz="700" b="1" dirty="0">
                <a:solidFill>
                  <a:srgbClr val="595959"/>
                </a:solidFill>
                <a:latin typeface="Brave Sans" panose="020B0504020101010102" pitchFamily="34" charset="0"/>
                <a:ea typeface="Open Sans Semibold" panose="020B0606030504020204" pitchFamily="34" charset="0"/>
                <a:cs typeface="Brave Sans" panose="020B0504020101010102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030196" y="3369889"/>
            <a:ext cx="2866349" cy="2412239"/>
            <a:chOff x="544058" y="1709929"/>
            <a:chExt cx="2547134" cy="2143596"/>
          </a:xfrm>
        </p:grpSpPr>
        <p:grpSp>
          <p:nvGrpSpPr>
            <p:cNvPr id="132" name="Group 131"/>
            <p:cNvGrpSpPr/>
            <p:nvPr/>
          </p:nvGrpSpPr>
          <p:grpSpPr>
            <a:xfrm>
              <a:off x="567110" y="1709929"/>
              <a:ext cx="2514418" cy="2143596"/>
              <a:chOff x="567110" y="1709929"/>
              <a:chExt cx="2514418" cy="2143596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xmlns="" id="{37728A66-E756-7841-A4C5-A9EDC3CF9A16}"/>
                  </a:ext>
                </a:extLst>
              </p:cNvPr>
              <p:cNvGrpSpPr/>
              <p:nvPr/>
            </p:nvGrpSpPr>
            <p:grpSpPr>
              <a:xfrm>
                <a:off x="567110" y="1709929"/>
                <a:ext cx="2514418" cy="2143596"/>
                <a:chOff x="479057" y="921293"/>
                <a:chExt cx="3046408" cy="2597129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xmlns="" id="{499AF3B5-E651-B74A-8251-EA99FF9ECF18}"/>
                    </a:ext>
                  </a:extLst>
                </p:cNvPr>
                <p:cNvSpPr/>
                <p:nvPr/>
              </p:nvSpPr>
              <p:spPr>
                <a:xfrm>
                  <a:off x="484493" y="924612"/>
                  <a:ext cx="1064471" cy="2319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100"/>
                    </a:spcBef>
                  </a:pPr>
                  <a:r>
                    <a:rPr lang="en-US" sz="800" b="1" spc="-40" dirty="0">
                      <a:solidFill>
                        <a:srgbClr val="595959"/>
                      </a:solidFill>
                      <a:latin typeface="Brave Sans" panose="020B0504020101010102" pitchFamily="34" charset="0"/>
                      <a:ea typeface="Open Sans Semibold" panose="020B0606030504020204" pitchFamily="34" charset="0"/>
                      <a:cs typeface="Brave Sans" panose="020B0504020101010102" pitchFamily="34" charset="0"/>
                    </a:rPr>
                    <a:t>DESCRIPTION </a:t>
                  </a:r>
                  <a:r>
                    <a:rPr lang="en-US" sz="800" b="1" spc="-40" dirty="0" smtClean="0">
                      <a:solidFill>
                        <a:srgbClr val="595959"/>
                      </a:solidFill>
                      <a:latin typeface="Brave Sans" panose="020B0504020101010102" pitchFamily="34" charset="0"/>
                      <a:ea typeface="Open Sans Semibold" panose="020B0606030504020204" pitchFamily="34" charset="0"/>
                      <a:cs typeface="Brave Sans" panose="020B0504020101010102" pitchFamily="34" charset="0"/>
                    </a:rPr>
                    <a:t>4:</a:t>
                  </a:r>
                  <a:endParaRPr lang="en-US" sz="800" b="1" dirty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endParaRP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xmlns="" id="{686763F7-95EF-C349-9811-43A381A33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057" y="1139867"/>
                  <a:ext cx="3044152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xmlns="" id="{9E1AF958-1E58-EE43-92E0-C362AA80DCEA}"/>
                    </a:ext>
                  </a:extLst>
                </p:cNvPr>
                <p:cNvSpPr/>
                <p:nvPr/>
              </p:nvSpPr>
              <p:spPr>
                <a:xfrm>
                  <a:off x="481316" y="921293"/>
                  <a:ext cx="3044149" cy="1955420"/>
                </a:xfrm>
                <a:prstGeom prst="rect">
                  <a:avLst/>
                </a:prstGeom>
                <a:noFill/>
                <a:ln w="6350">
                  <a:solidFill>
                    <a:srgbClr val="99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Brave Sans" panose="020B0504020101010102" pitchFamily="34" charset="0"/>
                    <a:cs typeface="Brave Sans" panose="020B0504020101010102" pitchFamily="34" charset="0"/>
                  </a:endParaRPr>
                </a:p>
                <a:p>
                  <a:pPr algn="ctr"/>
                  <a:endParaRPr lang="en-US" dirty="0">
                    <a:latin typeface="Brave Sans" panose="020B0504020101010102" pitchFamily="34" charset="0"/>
                    <a:cs typeface="Brave Sans" panose="020B0504020101010102" pitchFamily="34" charset="0"/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xmlns="" id="{A9C41265-902F-7F47-8515-E6956BA11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057" y="3191397"/>
                  <a:ext cx="3044152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xmlns="" id="{F3DDD695-6316-704A-A69F-46C2DB8CF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117" y="3518422"/>
                  <a:ext cx="3044152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A59B7291-634D-2644-B8E6-0101F4014A3F}"/>
                  </a:ext>
                </a:extLst>
              </p:cNvPr>
              <p:cNvSpPr/>
              <p:nvPr/>
            </p:nvSpPr>
            <p:spPr>
              <a:xfrm>
                <a:off x="1347788" y="1709929"/>
                <a:ext cx="1709737" cy="177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"/>
                  </a:spcBef>
                </a:pPr>
                <a:r>
                  <a:rPr lang="en-US" sz="700" b="1" spc="-40" dirty="0" smtClean="0">
                    <a:solidFill>
                      <a:srgbClr val="595959"/>
                    </a:solidFill>
                    <a:latin typeface="Brave Sans" panose="020B0504020101010102" pitchFamily="34" charset="0"/>
                    <a:ea typeface="Open Sans Semibold" panose="020B0606030504020204" pitchFamily="34" charset="0"/>
                    <a:cs typeface="Brave Sans" panose="020B0504020101010102" pitchFamily="34" charset="0"/>
                  </a:rPr>
                  <a:t>Harvesting and packaging</a:t>
                </a:r>
                <a:endParaRPr lang="en-US" sz="700" b="1" dirty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endParaRPr>
              </a:p>
            </p:txBody>
          </p:sp>
        </p:grp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xmlns="" id="{A59B7291-634D-2644-B8E6-0101F4014A3F}"/>
                </a:ext>
              </a:extLst>
            </p:cNvPr>
            <p:cNvSpPr/>
            <p:nvPr/>
          </p:nvSpPr>
          <p:spPr>
            <a:xfrm>
              <a:off x="544058" y="3383553"/>
              <a:ext cx="2535608" cy="17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700" b="1" spc="-40" dirty="0" smtClean="0">
                  <a:solidFill>
                    <a:srgbClr val="595959"/>
                  </a:solidFill>
                  <a:latin typeface="Brave Sans" panose="020B0504020101010102" pitchFamily="34" charset="0"/>
                  <a:ea typeface="Open Sans Semibold" panose="020B0606030504020204" pitchFamily="34" charset="0"/>
                  <a:cs typeface="Brave Sans" panose="020B0504020101010102" pitchFamily="34" charset="0"/>
                </a:rPr>
                <a:t>Last step which is harvesting and packaging</a:t>
              </a:r>
              <a:endParaRPr lang="en-US" sz="700" b="1" dirty="0">
                <a:solidFill>
                  <a:srgbClr val="595959"/>
                </a:solidFill>
                <a:latin typeface="Brave Sans" panose="020B0504020101010102" pitchFamily="34" charset="0"/>
                <a:ea typeface="Open Sans Semibold" panose="020B0606030504020204" pitchFamily="34" charset="0"/>
                <a:cs typeface="Brave Sans" panose="020B0504020101010102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xmlns="" id="{A59B7291-634D-2644-B8E6-0101F4014A3F}"/>
                </a:ext>
              </a:extLst>
            </p:cNvPr>
            <p:cNvSpPr/>
            <p:nvPr/>
          </p:nvSpPr>
          <p:spPr>
            <a:xfrm>
              <a:off x="555584" y="3653470"/>
              <a:ext cx="2535608" cy="17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endParaRPr lang="en-US" sz="700" b="1" dirty="0">
                <a:solidFill>
                  <a:srgbClr val="595959"/>
                </a:solidFill>
                <a:latin typeface="Brave Sans" panose="020B0504020101010102" pitchFamily="34" charset="0"/>
                <a:ea typeface="Open Sans Semibold" panose="020B0606030504020204" pitchFamily="34" charset="0"/>
                <a:cs typeface="Brave Sans" panose="020B0504020101010102" pitchFamily="34" charset="0"/>
              </a:endParaRPr>
            </a:p>
          </p:txBody>
        </p:sp>
      </p:grpSp>
      <p:pic>
        <p:nvPicPr>
          <p:cNvPr id="1031" name="Picture 7" descr="C:\Users\Administrator.LAB111R2C1-PC\Documents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10" y="3568589"/>
            <a:ext cx="2754705" cy="1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dministrator.LAB111R2C1-PC\Documents\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35" y="3595016"/>
            <a:ext cx="2814541" cy="16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dministrator.LAB111R2C1-PC\Documents\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23" y="3568588"/>
            <a:ext cx="2824484" cy="1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dministrator.LAB111R2C1-PC\Documents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186" y="3595016"/>
            <a:ext cx="2797473" cy="159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2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4859" y="322368"/>
            <a:ext cx="11482364" cy="624579"/>
          </a:xfrm>
        </p:spPr>
        <p:txBody>
          <a:bodyPr/>
          <a:lstStyle/>
          <a:p>
            <a:r>
              <a:rPr lang="en-US" dirty="0"/>
              <a:t>High Level System 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" y="1270052"/>
            <a:ext cx="7115175" cy="4773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0342" y="1506814"/>
            <a:ext cx="2606881" cy="54014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GB" sz="1050" b="1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r>
              <a:rPr lang="en-GB" sz="1600" b="1" dirty="0">
                <a:solidFill>
                  <a:schemeClr val="accent2">
                    <a:lumMod val="50000"/>
                  </a:schemeClr>
                </a:solidFill>
                <a:latin typeface="Brave Sans ExtraBold" panose="020B0904020101010102" pitchFamily="34" charset="0"/>
                <a:cs typeface="Brave Sans ExtraBold" panose="020B0904020101010102" pitchFamily="34" charset="0"/>
              </a:rPr>
              <a:t>Platforms/Tools</a:t>
            </a:r>
          </a:p>
          <a:p>
            <a:pPr algn="ctr" defTabSz="1143000">
              <a:lnSpc>
                <a:spcPct val="50000"/>
              </a:lnSpc>
              <a:spcAft>
                <a:spcPct val="40000"/>
              </a:spcAft>
            </a:pPr>
            <a:endParaRPr lang="en-US" sz="1050" dirty="0">
              <a:solidFill>
                <a:schemeClr val="accent2">
                  <a:lumMod val="50000"/>
                </a:schemeClr>
              </a:solidFill>
              <a:latin typeface="Brave Sans ExtraBold" panose="020B0904020101010102" pitchFamily="34" charset="0"/>
              <a:cs typeface="Brave Sans ExtraBold" panose="020B0904020101010102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9240342" y="2001969"/>
            <a:ext cx="2606881" cy="168651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91440" rIns="91440" bIns="91440" rtlCol="0" anchor="t"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Django</a:t>
            </a:r>
            <a:endParaRPr lang="en-US" sz="900" b="1" dirty="0" smtClean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Microsoft Excel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Sql</a:t>
            </a: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 Database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rave Sans" panose="020B0504020101010102" pitchFamily="34" charset="0"/>
                <a:cs typeface="Brave Sans" panose="020B0504020101010102" pitchFamily="34" charset="0"/>
              </a:rPr>
              <a:t>Visio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Brave Sans" panose="020B0504020101010102" pitchFamily="34" charset="0"/>
              <a:cs typeface="Brave Sans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90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3076" y="1708149"/>
            <a:ext cx="3846223" cy="624579"/>
          </a:xfrm>
        </p:spPr>
        <p:txBody>
          <a:bodyPr>
            <a:noAutofit/>
          </a:bodyPr>
          <a:lstStyle/>
          <a:p>
            <a:r>
              <a:rPr lang="en-US" sz="2000" dirty="0"/>
              <a:t>Project Summary Narrative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2371724"/>
            <a:ext cx="5505450" cy="27527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53076" y="2332728"/>
            <a:ext cx="6134100" cy="279172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noAutofit/>
          </a:bodyPr>
          <a:lstStyle/>
          <a:p>
            <a:r>
              <a:rPr lang="en-US" dirty="0" smtClean="0"/>
              <a:t>A report of everything from the day a farmer cultivates the land to the day the farmer sells the product .</a:t>
            </a:r>
            <a:r>
              <a:rPr lang="en-US" dirty="0" err="1" smtClean="0"/>
              <a:t>i.e</a:t>
            </a:r>
            <a:r>
              <a:rPr lang="en-US" dirty="0" smtClean="0"/>
              <a:t> The cost of: tools used to cultivate the land, </a:t>
            </a:r>
            <a:r>
              <a:rPr lang="en-US" dirty="0" err="1" smtClean="0"/>
              <a:t>fertilisers</a:t>
            </a:r>
            <a:r>
              <a:rPr lang="en-US" dirty="0" smtClean="0"/>
              <a:t> used, and amount used to test the type of soil used, seedlings and seeds used in the field, water used , harvesting and packing of the final product. </a:t>
            </a:r>
          </a:p>
        </p:txBody>
      </p:sp>
    </p:spTree>
    <p:extLst>
      <p:ext uri="{BB962C8B-B14F-4D97-AF65-F5344CB8AC3E}">
        <p14:creationId xmlns:p14="http://schemas.microsoft.com/office/powerpoint/2010/main" val="175882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">
      <a:majorFont>
        <a:latin typeface="Brave Sans Bold"/>
        <a:ea typeface=""/>
        <a:cs typeface=""/>
      </a:majorFont>
      <a:minorFont>
        <a:latin typeface="Brave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CONTENT SLIDES">
  <a:themeElements>
    <a:clrScheme name="Custom 8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DC0032"/>
      </a:accent1>
      <a:accent2>
        <a:srgbClr val="FF780F"/>
      </a:accent2>
      <a:accent3>
        <a:srgbClr val="500A28"/>
      </a:accent3>
      <a:accent4>
        <a:srgbClr val="F05A78"/>
      </a:accent4>
      <a:accent5>
        <a:srgbClr val="870A3C"/>
      </a:accent5>
      <a:accent6>
        <a:srgbClr val="F52D28"/>
      </a:accent6>
      <a:hlink>
        <a:srgbClr val="DC0032"/>
      </a:hlink>
      <a:folHlink>
        <a:srgbClr val="4D4D4D"/>
      </a:folHlink>
    </a:clrScheme>
    <a:fontScheme name="Custom 2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indent="0" algn="ctr">
          <a:spcBef>
            <a:spcPts val="300"/>
          </a:spcBef>
          <a:buFont typeface="Courier New" pitchFamily="49" charset="0"/>
          <a:buNone/>
          <a:defRPr sz="1600" dirty="0" smtClean="0">
            <a:solidFill>
              <a:schemeClr val="bg1"/>
            </a:solidFill>
            <a:latin typeface="+mj-lt"/>
            <a:cs typeface="Brave Sans" panose="020B0504020101010102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spcBef>
            <a:spcPts val="0"/>
          </a:spcBef>
          <a:defRPr sz="1600" dirty="0" smtClean="0">
            <a:latin typeface="+mn-lt"/>
            <a:cs typeface="Arial" pitchFamily="34" charset="0"/>
          </a:defRPr>
        </a:defPPr>
      </a:lstStyle>
    </a:txDef>
  </a:objectDefaults>
  <a:extraClrSchemeLst/>
  <a:custClrLst>
    <a:custClr>
      <a:srgbClr val="DC0032"/>
    </a:custClr>
    <a:custClr>
      <a:srgbClr val="F47721"/>
    </a:custClr>
    <a:custClr>
      <a:srgbClr val="500A28"/>
    </a:custClr>
    <a:custClr>
      <a:srgbClr val="F05A78"/>
    </a:custClr>
    <a:custClr>
      <a:srgbClr val="870A3C"/>
    </a:custClr>
    <a:custClr>
      <a:srgbClr val="F52D28"/>
    </a:custClr>
    <a:custClr>
      <a:srgbClr val="5A4B4B"/>
    </a:custClr>
    <a:custClr>
      <a:srgbClr val="F15726"/>
    </a:custClr>
    <a:custClr>
      <a:srgbClr val="AF144B"/>
    </a:custClr>
    <a:custClr>
      <a:srgbClr val="2D2323"/>
    </a:custClr>
    <a:custClr>
      <a:srgbClr val="BE0028"/>
    </a:custClr>
    <a:custClr>
      <a:srgbClr val="F0325A"/>
    </a:custClr>
    <a:custClr>
      <a:srgbClr val="640032"/>
    </a:custClr>
    <a:custClr>
      <a:srgbClr val="960528"/>
    </a:custClr>
    <a:custClr>
      <a:srgbClr val="2D2323"/>
    </a:custClr>
    <a:custClr>
      <a:srgbClr val="736464"/>
    </a:custClr>
    <a:custClr>
      <a:srgbClr val="4D4D4D"/>
    </a:custClr>
    <a:custClr>
      <a:srgbClr val="DC0032"/>
    </a:custClr>
    <a:custClr>
      <a:srgbClr val="F47721"/>
    </a:custClr>
    <a:custClr>
      <a:srgbClr val="72A309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0062AA"/>
    </a:custClr>
    <a:custClr>
      <a:srgbClr val="008864"/>
    </a:custClr>
    <a:custClr>
      <a:srgbClr val="698BBD"/>
    </a:custClr>
    <a:custClr>
      <a:srgbClr val="77368A"/>
    </a:custClr>
    <a:custClr>
      <a:srgbClr val="0E9E9E"/>
    </a:custClr>
    <a:custClr>
      <a:srgbClr val="00154D"/>
    </a:custClr>
    <a:custClr>
      <a:srgbClr val="4A2767"/>
    </a:custClr>
    <a:custClr>
      <a:srgbClr val="BB8C61"/>
    </a:custClr>
    <a:custClr>
      <a:srgbClr val="006241"/>
    </a:custClr>
    <a:custClr>
      <a:srgbClr val="015083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6231</TotalTime>
  <Words>1023</Words>
  <Application>Microsoft Office PowerPoint</Application>
  <PresentationFormat>Custom</PresentationFormat>
  <Paragraphs>279</Paragraphs>
  <Slides>14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8_CONTENT SLIDES</vt:lpstr>
      <vt:lpstr>PowerPoint Presentation</vt:lpstr>
      <vt:lpstr>IDEA EVALUATION TEMPLATE</vt:lpstr>
      <vt:lpstr>PowerPoint Presentation</vt:lpstr>
      <vt:lpstr>SME(s) Observation</vt:lpstr>
      <vt:lpstr>Empathy Map </vt:lpstr>
      <vt:lpstr>PROBLEM DISOVERY CANVAS</vt:lpstr>
      <vt:lpstr>Story Board</vt:lpstr>
      <vt:lpstr>High Level System Architecture</vt:lpstr>
      <vt:lpstr>Project Summary Narrative</vt:lpstr>
      <vt:lpstr>PowerPoint Presentation</vt:lpstr>
      <vt:lpstr>Observation Template</vt:lpstr>
      <vt:lpstr>Empathy Map</vt:lpstr>
      <vt:lpstr>PROBLEM DISOVERY CANVAS</vt:lpstr>
      <vt:lpstr>Problem Statement – How Might We….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Graduates Programme</dc:title>
  <dc:creator>Katso</dc:creator>
  <cp:lastModifiedBy>LAB111R2C1</cp:lastModifiedBy>
  <cp:revision>150</cp:revision>
  <dcterms:modified xsi:type="dcterms:W3CDTF">2022-04-08T09:32:55Z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7d4b7126-0374-4f34-8aa3-bc7b3806f677</vt:lpwstr>
  </property>
  <property fmtid="{D5CDD505-2E9C-101B-9397-08002B2CF9AE}" pid="3" name="TitusGDPR">
    <vt:lpwstr>TitusGDPRNo</vt:lpwstr>
  </property>
  <property fmtid="{D5CDD505-2E9C-101B-9397-08002B2CF9AE}" pid="4" name="TitusPCI">
    <vt:lpwstr>TitusPCINo</vt:lpwstr>
  </property>
  <property fmtid="{D5CDD505-2E9C-101B-9397-08002B2CF9AE}" pid="5" name="TitusPOPI">
    <vt:lpwstr>TitusPOPINo</vt:lpwstr>
  </property>
  <property fmtid="{D5CDD505-2E9C-101B-9397-08002B2CF9AE}" pid="6" name="TitusPOPISpecial">
    <vt:lpwstr>TitusPOPISpecialNo</vt:lpwstr>
  </property>
  <property fmtid="{D5CDD505-2E9C-101B-9397-08002B2CF9AE}" pid="7" name="TitusClassification">
    <vt:lpwstr>TitusRestricted</vt:lpwstr>
  </property>
</Properties>
</file>